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30" r:id="rId16"/>
    <p:sldId id="270" r:id="rId17"/>
    <p:sldId id="271" r:id="rId18"/>
    <p:sldId id="272" r:id="rId19"/>
    <p:sldId id="273" r:id="rId20"/>
    <p:sldId id="276" r:id="rId21"/>
    <p:sldId id="277" r:id="rId22"/>
    <p:sldId id="278" r:id="rId23"/>
    <p:sldId id="279" r:id="rId24"/>
    <p:sldId id="280" r:id="rId25"/>
    <p:sldId id="281" r:id="rId26"/>
    <p:sldId id="292" r:id="rId27"/>
    <p:sldId id="282" r:id="rId28"/>
    <p:sldId id="283" r:id="rId29"/>
    <p:sldId id="284" r:id="rId30"/>
    <p:sldId id="286" r:id="rId31"/>
    <p:sldId id="287" r:id="rId32"/>
    <p:sldId id="288" r:id="rId33"/>
    <p:sldId id="331" r:id="rId34"/>
    <p:sldId id="289" r:id="rId35"/>
    <p:sldId id="290" r:id="rId36"/>
    <p:sldId id="291" r:id="rId37"/>
    <p:sldId id="301" r:id="rId38"/>
    <p:sldId id="302" r:id="rId39"/>
    <p:sldId id="293" r:id="rId40"/>
    <p:sldId id="294" r:id="rId41"/>
    <p:sldId id="295" r:id="rId42"/>
    <p:sldId id="296" r:id="rId43"/>
    <p:sldId id="298" r:id="rId44"/>
    <p:sldId id="299" r:id="rId45"/>
    <p:sldId id="300" r:id="rId46"/>
    <p:sldId id="303" r:id="rId47"/>
    <p:sldId id="274" r:id="rId48"/>
    <p:sldId id="275" r:id="rId49"/>
    <p:sldId id="304" r:id="rId50"/>
    <p:sldId id="305" r:id="rId51"/>
    <p:sldId id="306" r:id="rId52"/>
    <p:sldId id="307" r:id="rId53"/>
    <p:sldId id="308" r:id="rId54"/>
    <p:sldId id="309" r:id="rId55"/>
    <p:sldId id="310" r:id="rId56"/>
    <p:sldId id="285" r:id="rId57"/>
    <p:sldId id="316" r:id="rId58"/>
    <p:sldId id="311" r:id="rId59"/>
    <p:sldId id="312" r:id="rId60"/>
    <p:sldId id="313" r:id="rId61"/>
    <p:sldId id="314" r:id="rId62"/>
    <p:sldId id="315" r:id="rId63"/>
    <p:sldId id="317" r:id="rId64"/>
    <p:sldId id="318" r:id="rId65"/>
    <p:sldId id="319" r:id="rId66"/>
    <p:sldId id="320" r:id="rId67"/>
    <p:sldId id="321" r:id="rId68"/>
    <p:sldId id="322" r:id="rId69"/>
    <p:sldId id="324" r:id="rId70"/>
    <p:sldId id="325" r:id="rId71"/>
    <p:sldId id="326" r:id="rId72"/>
    <p:sldId id="327" r:id="rId73"/>
    <p:sldId id="328" r:id="rId74"/>
    <p:sldId id="329"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EFF"/>
    <a:srgbClr val="CBCCFA"/>
    <a:srgbClr val="C5C6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81429" autoAdjust="0"/>
  </p:normalViewPr>
  <p:slideViewPr>
    <p:cSldViewPr snapToGrid="0" snapToObjects="1">
      <p:cViewPr>
        <p:scale>
          <a:sx n="112" d="100"/>
          <a:sy n="112" d="100"/>
        </p:scale>
        <p:origin x="-1416" y="-320"/>
      </p:cViewPr>
      <p:guideLst>
        <p:guide orient="horz" pos="2160"/>
        <p:guide pos="2880"/>
      </p:guideLst>
    </p:cSldViewPr>
  </p:slideViewPr>
  <p:outlineViewPr>
    <p:cViewPr>
      <p:scale>
        <a:sx n="33" d="100"/>
        <a:sy n="33" d="100"/>
      </p:scale>
      <p:origin x="0" y="82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F8F3D5-84DB-AD4A-9163-1270AF1272C2}" type="datetimeFigureOut">
              <a:rPr lang="en-US" smtClean="0"/>
              <a:t>1/6/15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9271A2-C473-0A41-938A-A062B5E92B13}" type="slidenum">
              <a:rPr lang="en-US" smtClean="0"/>
              <a:t>‹#›</a:t>
            </a:fld>
            <a:endParaRPr lang="en-US"/>
          </a:p>
        </p:txBody>
      </p:sp>
    </p:spTree>
    <p:extLst>
      <p:ext uri="{BB962C8B-B14F-4D97-AF65-F5344CB8AC3E}">
        <p14:creationId xmlns:p14="http://schemas.microsoft.com/office/powerpoint/2010/main" val="32330437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gradle.org/docs/current/userguide/dependency_management.html%23sub:project_dependencies" TargetMode="External"/><Relationship Id="rId4" Type="http://schemas.openxmlformats.org/officeDocument/2006/relationships/hyperlink" Target="https://gradle.org/docs/current/userguide/tutorial_using_tasks.html%23sec:task_dependencies" TargetMode="External"/><Relationship Id="rId5" Type="http://schemas.openxmlformats.org/officeDocument/2006/relationships/hyperlink" Target="https://gradle.org/docs/current/userguide/multi_project_builds.html%23sec:cross_project_configuration" TargetMode="External"/><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a:t>
            </a:r>
            <a:r>
              <a:rPr lang="en-US" sz="1200" b="1" kern="1200" dirty="0" smtClean="0">
                <a:solidFill>
                  <a:schemeClr val="tx1"/>
                </a:solidFill>
                <a:effectLst/>
                <a:latin typeface="+mn-lt"/>
                <a:ea typeface="+mn-ea"/>
                <a:cs typeface="+mn-cs"/>
              </a:rPr>
              <a:t>Tech</a:t>
            </a:r>
            <a:r>
              <a:rPr lang="en-US" sz="1200" kern="1200" dirty="0" smtClean="0">
                <a:solidFill>
                  <a:schemeClr val="tx1"/>
                </a:solidFill>
                <a:effectLst/>
                <a:latin typeface="+mn-lt"/>
                <a:ea typeface="+mn-ea"/>
                <a:cs typeface="+mn-cs"/>
              </a:rPr>
              <a:t> company</a:t>
            </a:r>
            <a:r>
              <a:rPr lang="en-US" sz="1200" kern="1200" baseline="0" dirty="0" smtClean="0">
                <a:solidFill>
                  <a:schemeClr val="tx1"/>
                </a:solidFill>
                <a:effectLst/>
                <a:latin typeface="+mn-lt"/>
                <a:ea typeface="+mn-ea"/>
                <a:cs typeface="+mn-cs"/>
              </a:rPr>
              <a:t> with a goal of </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helping  </a:t>
            </a:r>
            <a:r>
              <a:rPr lang="en-US" sz="1200" b="1" kern="1200" dirty="0" smtClean="0">
                <a:solidFill>
                  <a:schemeClr val="tx1"/>
                </a:solidFill>
                <a:effectLst/>
                <a:latin typeface="+mn-lt"/>
                <a:ea typeface="+mn-ea"/>
                <a:cs typeface="+mn-cs"/>
              </a:rPr>
              <a:t>libraries </a:t>
            </a:r>
            <a:r>
              <a:rPr lang="en-US" sz="1200" kern="1200" dirty="0" smtClean="0">
                <a:solidFill>
                  <a:schemeClr val="tx1"/>
                </a:solidFill>
                <a:effectLst/>
                <a:latin typeface="+mn-lt"/>
                <a:ea typeface="+mn-ea"/>
                <a:cs typeface="+mn-cs"/>
              </a:rPr>
              <a:t>work with</a:t>
            </a:r>
            <a:r>
              <a:rPr lang="en-US" sz="1200" kern="1200" baseline="0" dirty="0" smtClean="0">
                <a:solidFill>
                  <a:schemeClr val="tx1"/>
                </a:solidFill>
                <a:effectLst/>
                <a:latin typeface="+mn-lt"/>
                <a:ea typeface="+mn-ea"/>
                <a:cs typeface="+mn-cs"/>
              </a:rPr>
              <a:t> each other to </a:t>
            </a:r>
            <a:r>
              <a:rPr lang="en-US" sz="1200" b="1" kern="1200" baseline="0" dirty="0" smtClean="0">
                <a:solidFill>
                  <a:schemeClr val="tx1"/>
                </a:solidFill>
                <a:effectLst/>
                <a:latin typeface="+mn-lt"/>
                <a:ea typeface="+mn-ea"/>
                <a:cs typeface="+mn-cs"/>
              </a:rPr>
              <a:t>connect people </a:t>
            </a:r>
            <a:r>
              <a:rPr lang="en-US" sz="1200" kern="1200" baseline="0" dirty="0" smtClean="0">
                <a:solidFill>
                  <a:schemeClr val="tx1"/>
                </a:solidFill>
                <a:effectLst/>
                <a:latin typeface="+mn-lt"/>
                <a:ea typeface="+mn-ea"/>
                <a:cs typeface="+mn-cs"/>
              </a:rPr>
              <a:t>to the </a:t>
            </a:r>
            <a:r>
              <a:rPr lang="en-US" sz="1200" b="1" kern="1200" baseline="0" dirty="0" smtClean="0">
                <a:solidFill>
                  <a:schemeClr val="tx1"/>
                </a:solidFill>
                <a:effectLst/>
                <a:latin typeface="+mn-lt"/>
                <a:ea typeface="+mn-ea"/>
                <a:cs typeface="+mn-cs"/>
              </a:rPr>
              <a:t>information</a:t>
            </a:r>
            <a:r>
              <a:rPr lang="en-US" sz="1200" kern="1200" baseline="0" dirty="0" smtClean="0">
                <a:solidFill>
                  <a:schemeClr val="tx1"/>
                </a:solidFill>
                <a:effectLst/>
                <a:latin typeface="+mn-lt"/>
                <a:ea typeface="+mn-ea"/>
                <a:cs typeface="+mn-cs"/>
              </a:rPr>
              <a:t> they need.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2</a:t>
            </a:fld>
            <a:endParaRPr lang="en-US"/>
          </a:p>
        </p:txBody>
      </p:sp>
    </p:spTree>
    <p:extLst>
      <p:ext uri="{BB962C8B-B14F-4D97-AF65-F5344CB8AC3E}">
        <p14:creationId xmlns:p14="http://schemas.microsoft.com/office/powerpoint/2010/main" val="110470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457200" rtl="0" eaLnBrk="1" fontAlgn="auto" latinLnBrk="0" hangingPunct="1">
              <a:lnSpc>
                <a:spcPct val="100000"/>
              </a:lnSpc>
              <a:spcBef>
                <a:spcPts val="0"/>
              </a:spcBef>
              <a:spcAft>
                <a:spcPts val="0"/>
              </a:spcAft>
              <a:buClrTx/>
              <a:buSzTx/>
              <a:buFont typeface="+mj-lt"/>
              <a:buNone/>
              <a:tabLst/>
              <a:defRPr/>
            </a:pPr>
            <a:r>
              <a:rPr lang="en-US" sz="1200" kern="1200" baseline="0" dirty="0" smtClean="0">
                <a:solidFill>
                  <a:schemeClr val="tx1"/>
                </a:solidFill>
                <a:effectLst/>
                <a:latin typeface="+mn-lt"/>
                <a:ea typeface="+mn-ea"/>
                <a:cs typeface="+mn-cs"/>
              </a:rPr>
              <a:t>1.Most </a:t>
            </a:r>
            <a:r>
              <a:rPr lang="en-US" sz="1200" b="1" kern="1200" baseline="0" dirty="0" smtClean="0">
                <a:solidFill>
                  <a:schemeClr val="tx1"/>
                </a:solidFill>
                <a:effectLst/>
                <a:latin typeface="+mn-lt"/>
                <a:ea typeface="+mn-ea"/>
                <a:cs typeface="+mn-cs"/>
              </a:rPr>
              <a:t>builds </a:t>
            </a:r>
            <a:r>
              <a:rPr lang="en-US" sz="1200" kern="1200" baseline="0" dirty="0" smtClean="0">
                <a:solidFill>
                  <a:schemeClr val="tx1"/>
                </a:solidFill>
                <a:effectLst/>
                <a:latin typeface="+mn-lt"/>
                <a:ea typeface="+mn-ea"/>
                <a:cs typeface="+mn-cs"/>
              </a:rPr>
              <a:t>are going to need to do </a:t>
            </a:r>
            <a:r>
              <a:rPr lang="en-US" sz="1200" b="1" kern="1200" baseline="0" dirty="0" smtClean="0">
                <a:solidFill>
                  <a:schemeClr val="tx1"/>
                </a:solidFill>
                <a:effectLst/>
                <a:latin typeface="+mn-lt"/>
                <a:ea typeface="+mn-ea"/>
                <a:cs typeface="+mn-cs"/>
              </a:rPr>
              <a:t>multiple things</a:t>
            </a:r>
            <a:r>
              <a:rPr lang="en-US" sz="1200" kern="1200" baseline="0" dirty="0" smtClean="0">
                <a:solidFill>
                  <a:schemeClr val="tx1"/>
                </a:solidFill>
                <a:effectLst/>
                <a:latin typeface="+mn-lt"/>
                <a:ea typeface="+mn-ea"/>
                <a:cs typeface="+mn-cs"/>
              </a:rPr>
              <a:t>. </a:t>
            </a:r>
          </a:p>
          <a:p>
            <a:pPr marL="0" marR="0" lvl="3" indent="0" algn="l" defTabSz="457200" rtl="0" eaLnBrk="1" fontAlgn="auto" latinLnBrk="0" hangingPunct="1">
              <a:lnSpc>
                <a:spcPct val="100000"/>
              </a:lnSpc>
              <a:spcBef>
                <a:spcPts val="0"/>
              </a:spcBef>
              <a:spcAft>
                <a:spcPts val="0"/>
              </a:spcAft>
              <a:buClrTx/>
              <a:buSzTx/>
              <a:buFont typeface="+mj-lt"/>
              <a:buNone/>
              <a:tabLst/>
              <a:defRPr/>
            </a:pPr>
            <a:r>
              <a:rPr lang="en-US" sz="1200" kern="1200" baseline="0" dirty="0" smtClean="0">
                <a:solidFill>
                  <a:schemeClr val="tx1"/>
                </a:solidFill>
                <a:effectLst/>
                <a:latin typeface="+mn-lt"/>
                <a:ea typeface="+mn-ea"/>
                <a:cs typeface="+mn-cs"/>
              </a:rPr>
              <a:t>2.the </a:t>
            </a:r>
            <a:r>
              <a:rPr lang="en-US" sz="1200" kern="1200" baseline="0" dirty="0" err="1" smtClean="0">
                <a:solidFill>
                  <a:schemeClr val="tx1"/>
                </a:solidFill>
                <a:effectLst/>
                <a:latin typeface="+mn-lt"/>
                <a:ea typeface="+mn-ea"/>
                <a:cs typeface="+mn-cs"/>
              </a:rPr>
              <a:t>Settlings.gradle</a:t>
            </a:r>
            <a:r>
              <a:rPr lang="en-US" sz="1200" kern="1200" baseline="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ties</a:t>
            </a:r>
            <a:r>
              <a:rPr lang="en-US" sz="1200" kern="1200" baseline="0" dirty="0" smtClean="0">
                <a:solidFill>
                  <a:schemeClr val="tx1"/>
                </a:solidFill>
                <a:effectLst/>
                <a:latin typeface="+mn-lt"/>
                <a:ea typeface="+mn-ea"/>
                <a:cs typeface="+mn-cs"/>
              </a:rPr>
              <a:t> everything together. </a:t>
            </a:r>
          </a:p>
          <a:p>
            <a:pPr marL="0" marR="0" lvl="3" indent="0" algn="l" defTabSz="457200" rtl="0" eaLnBrk="1" fontAlgn="auto" latinLnBrk="0" hangingPunct="1">
              <a:lnSpc>
                <a:spcPct val="100000"/>
              </a:lnSpc>
              <a:spcBef>
                <a:spcPts val="0"/>
              </a:spcBef>
              <a:spcAft>
                <a:spcPts val="0"/>
              </a:spcAft>
              <a:buClrTx/>
              <a:buSzTx/>
              <a:buFont typeface="+mj-lt"/>
              <a:buNone/>
              <a:tabLst/>
              <a:defRPr/>
            </a:pPr>
            <a:r>
              <a:rPr lang="en-US" sz="1200" kern="1200" baseline="0" dirty="0" smtClean="0">
                <a:solidFill>
                  <a:schemeClr val="tx1"/>
                </a:solidFill>
                <a:effectLst/>
                <a:latin typeface="+mn-lt"/>
                <a:ea typeface="+mn-ea"/>
                <a:cs typeface="+mn-cs"/>
              </a:rPr>
              <a:t>3.But you guys already knew all of this</a:t>
            </a:r>
          </a:p>
          <a:p>
            <a:pPr marL="228600" marR="0" lvl="3"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kern="1200" dirty="0" smtClean="0">
              <a:solidFill>
                <a:schemeClr val="tx1"/>
              </a:solidFill>
              <a:effectLst/>
              <a:latin typeface="+mn-lt"/>
              <a:ea typeface="+mn-ea"/>
              <a:cs typeface="+mn-cs"/>
            </a:endParaRPr>
          </a:p>
          <a:p>
            <a:pPr marL="228600" marR="0" lvl="3"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kern="1200" dirty="0" smtClean="0">
              <a:solidFill>
                <a:schemeClr val="tx1"/>
              </a:solidFill>
              <a:effectLst/>
              <a:latin typeface="+mn-lt"/>
              <a:ea typeface="+mn-ea"/>
              <a:cs typeface="+mn-cs"/>
            </a:endParaRPr>
          </a:p>
          <a:p>
            <a:pPr marL="228600" marR="0" lvl="3"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kern="1200" dirty="0" smtClean="0">
              <a:solidFill>
                <a:schemeClr val="tx1"/>
              </a:solidFill>
              <a:effectLst/>
              <a:latin typeface="+mn-lt"/>
              <a:ea typeface="+mn-ea"/>
              <a:cs typeface="+mn-cs"/>
            </a:endParaRPr>
          </a:p>
          <a:p>
            <a:pPr marL="228600" marR="0" lvl="3"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kern="1200" dirty="0" smtClean="0">
              <a:solidFill>
                <a:schemeClr val="tx1"/>
              </a:solidFill>
              <a:effectLst/>
              <a:latin typeface="+mn-lt"/>
              <a:ea typeface="+mn-ea"/>
              <a:cs typeface="+mn-cs"/>
            </a:endParaRPr>
          </a:p>
          <a:p>
            <a:pPr marL="228600" marR="0" lvl="3"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kern="1200" dirty="0" smtClean="0">
              <a:solidFill>
                <a:schemeClr val="tx1"/>
              </a:solidFill>
              <a:effectLst/>
              <a:latin typeface="+mn-lt"/>
              <a:ea typeface="+mn-ea"/>
              <a:cs typeface="+mn-cs"/>
            </a:endParaRPr>
          </a:p>
          <a:p>
            <a:pPr marL="228600" marR="0" lvl="3"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kern="1200" dirty="0" smtClean="0">
              <a:solidFill>
                <a:schemeClr val="tx1"/>
              </a:solidFill>
              <a:effectLst/>
              <a:latin typeface="+mn-lt"/>
              <a:ea typeface="+mn-ea"/>
              <a:cs typeface="+mn-cs"/>
            </a:endParaRPr>
          </a:p>
          <a:p>
            <a:pPr marL="0" marR="0" lvl="3"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Settings file describes project structure – hierarchy of project structure</a:t>
            </a:r>
            <a:endParaRPr lang="en-US" sz="1800" kern="1200" dirty="0" smtClean="0">
              <a:solidFill>
                <a:schemeClr val="tx1"/>
              </a:solidFill>
              <a:effectLst/>
              <a:latin typeface="+mn-lt"/>
              <a:ea typeface="+mn-ea"/>
              <a:cs typeface="+mn-cs"/>
            </a:endParaRPr>
          </a:p>
          <a:p>
            <a:r>
              <a:rPr lang="en-US" dirty="0" smtClean="0"/>
              <a:t>-each sub project is it</a:t>
            </a:r>
            <a:r>
              <a:rPr lang="fr-FR" dirty="0" smtClean="0"/>
              <a:t>’</a:t>
            </a:r>
            <a:r>
              <a:rPr lang="en-US" dirty="0" smtClean="0"/>
              <a:t>s own project instance</a:t>
            </a:r>
            <a:r>
              <a:rPr lang="en-US" baseline="0" dirty="0" smtClean="0"/>
              <a:t> </a:t>
            </a:r>
            <a:endParaRPr lang="en-US" dirty="0" smtClean="0"/>
          </a:p>
          <a:p>
            <a:r>
              <a:rPr lang="en-US" dirty="0" smtClean="0"/>
              <a:t>(</a:t>
            </a:r>
            <a:r>
              <a:rPr lang="en-US" dirty="0" err="1" smtClean="0"/>
              <a:t>GradleBuild</a:t>
            </a:r>
            <a:r>
              <a:rPr lang="en-US" dirty="0" smtClean="0"/>
              <a:t> if you need extra control of</a:t>
            </a:r>
            <a:r>
              <a:rPr lang="en-US" baseline="0" dirty="0" smtClean="0"/>
              <a:t> </a:t>
            </a:r>
            <a:r>
              <a:rPr lang="en-US" baseline="0" dirty="0" err="1" smtClean="0"/>
              <a:t>heirarchy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11</a:t>
            </a:fld>
            <a:endParaRPr lang="en-US"/>
          </a:p>
        </p:txBody>
      </p:sp>
    </p:spTree>
    <p:extLst>
      <p:ext uri="{BB962C8B-B14F-4D97-AF65-F5344CB8AC3E}">
        <p14:creationId xmlns:p14="http://schemas.microsoft.com/office/powerpoint/2010/main" val="12524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1.Your build is going to set up a task graph right?</a:t>
            </a:r>
          </a:p>
          <a:p>
            <a:pPr marL="0" indent="0">
              <a:buNone/>
            </a:pPr>
            <a:r>
              <a:rPr lang="en-US" baseline="0" dirty="0" smtClean="0"/>
              <a:t>2.Well what is a task? </a:t>
            </a:r>
          </a:p>
          <a:p>
            <a:pPr marL="0" indent="0">
              <a:buNone/>
            </a:pPr>
            <a:r>
              <a:rPr lang="en-US" baseline="0" dirty="0" smtClean="0"/>
              <a:t>3.It’s just a list of actions to be performed</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 </a:t>
            </a:r>
            <a:r>
              <a:rPr lang="en-US" dirty="0" smtClean="0"/>
              <a:t>Task is just an object - like a project is an object</a:t>
            </a:r>
          </a:p>
          <a:p>
            <a:r>
              <a:rPr lang="en-US" dirty="0" smtClean="0"/>
              <a:t>It contains properties and a list of actions - creating</a:t>
            </a:r>
            <a:r>
              <a:rPr lang="en-US" baseline="0" dirty="0" smtClean="0"/>
              <a:t> a task is just putting actions in the list </a:t>
            </a:r>
            <a:endParaRPr lang="en-US" dirty="0" smtClean="0"/>
          </a:p>
          <a:p>
            <a:r>
              <a:rPr lang="en-US" dirty="0" smtClean="0"/>
              <a:t>It has a </a:t>
            </a:r>
            <a:r>
              <a:rPr lang="en-US" dirty="0" err="1" smtClean="0"/>
              <a:t>Javadoc</a:t>
            </a:r>
            <a:r>
              <a:rPr lang="en-US" dirty="0" smtClean="0"/>
              <a:t> too</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12</a:t>
            </a:fld>
            <a:endParaRPr lang="en-US"/>
          </a:p>
        </p:txBody>
      </p:sp>
    </p:spTree>
    <p:extLst>
      <p:ext uri="{BB962C8B-B14F-4D97-AF65-F5344CB8AC3E}">
        <p14:creationId xmlns:p14="http://schemas.microsoft.com/office/powerpoint/2010/main" val="1401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See:  A Task is a object too… it’s got </a:t>
            </a:r>
            <a:r>
              <a:rPr lang="en-US" dirty="0" err="1" smtClean="0"/>
              <a:t>javadoc</a:t>
            </a:r>
            <a:r>
              <a:rPr lang="en-US" dirty="0" smtClean="0"/>
              <a:t>… and everything</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13</a:t>
            </a:fld>
            <a:endParaRPr lang="en-US"/>
          </a:p>
        </p:txBody>
      </p:sp>
    </p:spTree>
    <p:extLst>
      <p:ext uri="{BB962C8B-B14F-4D97-AF65-F5344CB8AC3E}">
        <p14:creationId xmlns:p14="http://schemas.microsoft.com/office/powerpoint/2010/main" val="1278073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Example</a:t>
            </a:r>
          </a:p>
          <a:p>
            <a:pPr marL="0" indent="0">
              <a:buNone/>
            </a:pPr>
            <a:r>
              <a:rPr lang="en-US" dirty="0" smtClean="0"/>
              <a:t>1.Add</a:t>
            </a:r>
            <a:r>
              <a:rPr lang="en-US" baseline="0" dirty="0" smtClean="0"/>
              <a:t> actions to the list</a:t>
            </a:r>
          </a:p>
          <a:p>
            <a:pPr marL="0" indent="0">
              <a:buNone/>
            </a:pPr>
            <a:r>
              <a:rPr lang="en-US" baseline="0" dirty="0" smtClean="0"/>
              <a:t>2.create that dependency graph</a:t>
            </a:r>
          </a:p>
          <a:p>
            <a:pPr marL="0" indent="0">
              <a:buNone/>
            </a:pPr>
            <a:r>
              <a:rPr lang="en-US" baseline="0" dirty="0" smtClean="0"/>
              <a:t>3.don’t start from scratch</a:t>
            </a:r>
            <a:endParaRPr lang="en-US" dirty="0" smtClean="0"/>
          </a:p>
          <a:p>
            <a:pPr marL="0" indent="0">
              <a:buNone/>
            </a:pPr>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smtClean="0"/>
          </a:p>
          <a:p>
            <a:r>
              <a:rPr lang="en-US" dirty="0" smtClean="0"/>
              <a:t>Example </a:t>
            </a:r>
            <a:r>
              <a:rPr lang="en-US" dirty="0" smtClean="0"/>
              <a:t>of setting up list of tasks</a:t>
            </a:r>
            <a:r>
              <a:rPr lang="en-US" baseline="0" dirty="0" smtClean="0"/>
              <a:t> </a:t>
            </a:r>
          </a:p>
          <a:p>
            <a:pPr marL="171450" indent="-171450">
              <a:buFontTx/>
              <a:buChar char="-"/>
            </a:pPr>
            <a:r>
              <a:rPr lang="en-US" baseline="0" dirty="0" err="1" smtClean="0"/>
              <a:t>doFirst</a:t>
            </a:r>
            <a:r>
              <a:rPr lang="en-US" baseline="0" dirty="0" smtClean="0"/>
              <a:t> / </a:t>
            </a:r>
            <a:r>
              <a:rPr lang="en-US" baseline="0" dirty="0" err="1" smtClean="0"/>
              <a:t>doLast</a:t>
            </a:r>
            <a:r>
              <a:rPr lang="en-US" baseline="0" dirty="0" smtClean="0"/>
              <a:t> - takes a groovy closure - or a method </a:t>
            </a:r>
          </a:p>
          <a:p>
            <a:pPr marL="171450" indent="-171450">
              <a:buFontTx/>
              <a:buChar char="-"/>
            </a:pPr>
            <a:r>
              <a:rPr lang="en-US" baseline="0" dirty="0" smtClean="0"/>
              <a:t>simple to add a dependency of a task on another </a:t>
            </a:r>
          </a:p>
          <a:p>
            <a:pPr marL="171450" indent="-171450">
              <a:buFontTx/>
              <a:buChar char="-"/>
            </a:pPr>
            <a:r>
              <a:rPr lang="en-US" baseline="0" dirty="0" smtClean="0"/>
              <a:t>Create a task based on predefined type - then set up its configuration closure</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14</a:t>
            </a:fld>
            <a:endParaRPr lang="en-US"/>
          </a:p>
        </p:txBody>
      </p:sp>
    </p:spTree>
    <p:extLst>
      <p:ext uri="{BB962C8B-B14F-4D97-AF65-F5344CB8AC3E}">
        <p14:creationId xmlns:p14="http://schemas.microsoft.com/office/powerpoint/2010/main" val="3551515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You guys are good developers and</a:t>
            </a:r>
            <a:r>
              <a:rPr lang="en-US" baseline="0" dirty="0" smtClean="0"/>
              <a:t> you know </a:t>
            </a:r>
            <a:r>
              <a:rPr lang="en-US" b="1" baseline="0" dirty="0" smtClean="0"/>
              <a:t>REPEATING </a:t>
            </a:r>
            <a:r>
              <a:rPr lang="en-US" b="1" baseline="0" dirty="0" err="1" smtClean="0"/>
              <a:t>yourserlf</a:t>
            </a:r>
            <a:r>
              <a:rPr lang="en-US" b="1" baseline="0" dirty="0" smtClean="0"/>
              <a:t> is BAD</a:t>
            </a:r>
            <a:endParaRPr lang="en-US" b="1" dirty="0" smtClean="0"/>
          </a:p>
          <a:p>
            <a:pPr marL="0" indent="0">
              <a:buNone/>
            </a:pPr>
            <a:r>
              <a:rPr lang="en-US" dirty="0" smtClean="0"/>
              <a:t>2.  </a:t>
            </a:r>
            <a:r>
              <a:rPr lang="en-US" dirty="0" err="1" smtClean="0"/>
              <a:t>Gradle</a:t>
            </a:r>
            <a:r>
              <a:rPr lang="en-US" baseline="0" dirty="0" smtClean="0"/>
              <a:t> offers a lot of techniques to allow DRY - for example </a:t>
            </a:r>
            <a:r>
              <a:rPr lang="en-US" b="1" baseline="0" dirty="0" smtClean="0"/>
              <a:t>configuration injection</a:t>
            </a:r>
            <a:endParaRPr lang="en-US" b="1" dirty="0" smtClean="0"/>
          </a:p>
          <a:p>
            <a:pPr marL="0" indent="0">
              <a:buNone/>
            </a:pPr>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In</a:t>
            </a:r>
            <a:r>
              <a:rPr lang="en-US" baseline="0" dirty="0" smtClean="0"/>
              <a:t> </a:t>
            </a:r>
            <a:r>
              <a:rPr lang="en-US" baseline="0" dirty="0" smtClean="0"/>
              <a:t>a multi </a:t>
            </a:r>
            <a:r>
              <a:rPr lang="en-US" baseline="0" dirty="0" smtClean="0"/>
              <a:t>project</a:t>
            </a:r>
            <a:r>
              <a:rPr lang="en-US" baseline="0" dirty="0" smtClean="0"/>
              <a:t>… don’t repeat your self</a:t>
            </a:r>
          </a:p>
          <a:p>
            <a:r>
              <a:rPr lang="en-US" baseline="0" dirty="0" smtClean="0"/>
              <a:t>Define a common task</a:t>
            </a:r>
          </a:p>
          <a:p>
            <a:r>
              <a:rPr lang="en-US" baseline="0" dirty="0" smtClean="0"/>
              <a:t>Define common configuration</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15</a:t>
            </a:fld>
            <a:endParaRPr lang="en-US"/>
          </a:p>
        </p:txBody>
      </p:sp>
    </p:spTree>
    <p:extLst>
      <p:ext uri="{BB962C8B-B14F-4D97-AF65-F5344CB8AC3E}">
        <p14:creationId xmlns:p14="http://schemas.microsoft.com/office/powerpoint/2010/main" val="1272758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1.Remember</a:t>
            </a:r>
            <a:r>
              <a:rPr lang="en-US" baseline="0" dirty="0" smtClean="0"/>
              <a:t> that most </a:t>
            </a:r>
            <a:r>
              <a:rPr lang="en-US" b="1" baseline="0" dirty="0" err="1" smtClean="0"/>
              <a:t>Gradle</a:t>
            </a:r>
            <a:r>
              <a:rPr lang="en-US" baseline="0" dirty="0" smtClean="0"/>
              <a:t> </a:t>
            </a:r>
            <a:r>
              <a:rPr lang="en-US" b="1" baseline="0" dirty="0" smtClean="0"/>
              <a:t>core </a:t>
            </a:r>
            <a:r>
              <a:rPr lang="en-US" baseline="0" dirty="0" smtClean="0"/>
              <a:t>objects are </a:t>
            </a:r>
            <a:r>
              <a:rPr lang="en-US" b="1" baseline="0" dirty="0" err="1" smtClean="0"/>
              <a:t>ExtensionAware</a:t>
            </a:r>
            <a:r>
              <a:rPr lang="en-US" baseline="0" dirty="0" smtClean="0"/>
              <a:t> - So you can add your </a:t>
            </a:r>
            <a:r>
              <a:rPr lang="en-US" b="1" baseline="0" dirty="0" smtClean="0"/>
              <a:t>own custom properties </a:t>
            </a:r>
            <a:r>
              <a:rPr lang="en-US" baseline="0" dirty="0" smtClean="0"/>
              <a:t>to these objects.</a:t>
            </a:r>
          </a:p>
          <a:p>
            <a:pPr marL="0" indent="0">
              <a:buNone/>
            </a:pPr>
            <a:r>
              <a:rPr lang="en-US" baseline="0" dirty="0" smtClean="0"/>
              <a:t>2.This example shows adding a speak property to a project object and task object. </a:t>
            </a:r>
          </a:p>
          <a:p>
            <a:pPr marL="0" indent="0">
              <a:buNone/>
            </a:pPr>
            <a:r>
              <a:rPr lang="en-US" baseline="0" dirty="0" smtClean="0"/>
              <a:t>3.Just remember that </a:t>
            </a:r>
            <a:r>
              <a:rPr lang="en-US" b="1" baseline="0" dirty="0" smtClean="0"/>
              <a:t>relative references </a:t>
            </a:r>
            <a:r>
              <a:rPr lang="en-US" baseline="0" dirty="0" smtClean="0"/>
              <a:t>depend on </a:t>
            </a:r>
            <a:r>
              <a:rPr lang="en-US" b="1" baseline="0" dirty="0" smtClean="0"/>
              <a:t>context</a:t>
            </a:r>
            <a:r>
              <a:rPr lang="en-US" baseline="0" dirty="0" smtClean="0"/>
              <a:t>.</a:t>
            </a:r>
          </a:p>
          <a:p>
            <a:pPr marL="0" indent="0">
              <a:buNone/>
            </a:pPr>
            <a:r>
              <a:rPr lang="en-US" baseline="0" dirty="0" smtClean="0"/>
              <a:t>STORY?</a:t>
            </a:r>
          </a:p>
          <a:p>
            <a:pPr marL="0" indent="0">
              <a:buNone/>
            </a:pPr>
            <a:r>
              <a:rPr lang="en-US" baseline="0" dirty="0" smtClean="0"/>
              <a:t>4.Also you can define properties in external properties files.</a:t>
            </a:r>
          </a:p>
          <a:p>
            <a:pPr marL="0" indent="0">
              <a:buNone/>
            </a:pPr>
            <a:r>
              <a:rPr lang="en-US" baseline="0" dirty="0" smtClean="0"/>
              <a:t>5.Remember that there is a </a:t>
            </a:r>
            <a:r>
              <a:rPr lang="en-US" b="1" baseline="0" dirty="0" smtClean="0"/>
              <a:t>distinct order </a:t>
            </a:r>
            <a:r>
              <a:rPr lang="en-US" baseline="0" dirty="0" smtClean="0"/>
              <a:t>that properties are going to be </a:t>
            </a:r>
            <a:r>
              <a:rPr lang="en-US" b="1" baseline="0" dirty="0" smtClean="0"/>
              <a:t>resolved</a:t>
            </a:r>
            <a:r>
              <a:rPr lang="en-US" baseline="0" dirty="0" smtClean="0"/>
              <a:t> - </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t>
            </a:r>
            <a:r>
              <a:rPr lang="en-US" sz="1200" kern="1200" dirty="0" smtClean="0">
                <a:solidFill>
                  <a:schemeClr val="tx1"/>
                </a:solidFill>
                <a:effectLst/>
                <a:latin typeface="+mn-lt"/>
                <a:ea typeface="+mn-ea"/>
                <a:cs typeface="+mn-cs"/>
              </a:rPr>
              <a:t>Most core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objects are </a:t>
            </a:r>
            <a:r>
              <a:rPr lang="en-US" sz="1200" kern="1200" dirty="0" err="1" smtClean="0">
                <a:solidFill>
                  <a:schemeClr val="tx1"/>
                </a:solidFill>
                <a:effectLst/>
                <a:latin typeface="+mn-lt"/>
                <a:ea typeface="+mn-ea"/>
                <a:cs typeface="+mn-cs"/>
              </a:rPr>
              <a:t>ExtensionAware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ext</a:t>
            </a:r>
            <a:r>
              <a:rPr lang="en-US" sz="1200" kern="1200" baseline="0" dirty="0" smtClean="0">
                <a:solidFill>
                  <a:schemeClr val="tx1"/>
                </a:solidFill>
                <a:effectLst/>
                <a:latin typeface="+mn-lt"/>
                <a:ea typeface="+mn-ea"/>
                <a:cs typeface="+mn-cs"/>
              </a:rPr>
              <a:t> properties) </a:t>
            </a:r>
          </a:p>
          <a:p>
            <a:r>
              <a:rPr lang="en-US" sz="1200" kern="1200" baseline="0" dirty="0" smtClean="0">
                <a:solidFill>
                  <a:schemeClr val="tx1"/>
                </a:solidFill>
                <a:effectLst/>
                <a:latin typeface="+mn-lt"/>
                <a:ea typeface="+mn-ea"/>
                <a:cs typeface="+mn-cs"/>
              </a:rPr>
              <a:t>	- This is how you create a property on your object. </a:t>
            </a:r>
          </a:p>
          <a:p>
            <a:r>
              <a:rPr lang="en-US" sz="1200" kern="1200" baseline="0" dirty="0" smtClean="0">
                <a:solidFill>
                  <a:schemeClr val="tx1"/>
                </a:solidFill>
                <a:effectLst/>
                <a:latin typeface="+mn-lt"/>
                <a:ea typeface="+mn-ea"/>
                <a:cs typeface="+mn-cs"/>
              </a:rPr>
              <a:t>	-Don’t  need to use it to reference or set</a:t>
            </a:r>
          </a:p>
          <a:p>
            <a:r>
              <a:rPr lang="en-US" sz="1200" kern="1200" baseline="0" dirty="0" smtClean="0">
                <a:solidFill>
                  <a:schemeClr val="tx1"/>
                </a:solidFill>
                <a:effectLst/>
                <a:latin typeface="+mn-lt"/>
                <a:ea typeface="+mn-ea"/>
                <a:cs typeface="+mn-cs"/>
              </a:rPr>
              <a:t>	- keep you from </a:t>
            </a:r>
            <a:r>
              <a:rPr lang="en-US" sz="1200" kern="1200" baseline="0" dirty="0" err="1" smtClean="0">
                <a:solidFill>
                  <a:schemeClr val="tx1"/>
                </a:solidFill>
                <a:effectLst/>
                <a:latin typeface="+mn-lt"/>
                <a:ea typeface="+mn-ea"/>
                <a:cs typeface="+mn-cs"/>
              </a:rPr>
              <a:t>fatfinger</a:t>
            </a:r>
            <a:r>
              <a:rPr lang="en-US" sz="1200" kern="1200" baseline="0" dirty="0" smtClean="0">
                <a:solidFill>
                  <a:schemeClr val="tx1"/>
                </a:solidFill>
                <a:effectLst/>
                <a:latin typeface="+mn-lt"/>
                <a:ea typeface="+mn-ea"/>
                <a:cs typeface="+mn-cs"/>
              </a:rPr>
              <a:t> creating new property</a:t>
            </a:r>
          </a:p>
          <a:p>
            <a:r>
              <a:rPr lang="en-US" sz="1200" kern="1200" baseline="0" dirty="0" smtClean="0">
                <a:solidFill>
                  <a:schemeClr val="tx1"/>
                </a:solidFill>
                <a:effectLst/>
                <a:latin typeface="+mn-lt"/>
                <a:ea typeface="+mn-ea"/>
                <a:cs typeface="+mn-cs"/>
              </a:rPr>
              <a:t>-two properties here. one on project. one on task.</a:t>
            </a:r>
          </a:p>
          <a:p>
            <a:r>
              <a:rPr lang="en-US" sz="1200" kern="1200" baseline="0" dirty="0" smtClean="0">
                <a:solidFill>
                  <a:schemeClr val="tx1"/>
                </a:solidFill>
                <a:effectLst/>
                <a:latin typeface="+mn-lt"/>
                <a:ea typeface="+mn-ea"/>
                <a:cs typeface="+mn-cs"/>
              </a:rPr>
              <a:t>-The other type of properties are external to </a:t>
            </a:r>
            <a:r>
              <a:rPr lang="en-US" sz="1200" kern="1200" baseline="0" dirty="0" err="1" smtClean="0">
                <a:solidFill>
                  <a:schemeClr val="tx1"/>
                </a:solidFill>
                <a:effectLst/>
                <a:latin typeface="+mn-lt"/>
                <a:ea typeface="+mn-ea"/>
                <a:cs typeface="+mn-cs"/>
              </a:rPr>
              <a:t>ext</a:t>
            </a:r>
            <a:r>
              <a:rPr lang="en-US" sz="1200" kern="1200" baseline="0" dirty="0" smtClean="0">
                <a:solidFill>
                  <a:schemeClr val="tx1"/>
                </a:solidFill>
                <a:effectLst/>
                <a:latin typeface="+mn-lt"/>
                <a:ea typeface="+mn-ea"/>
                <a:cs typeface="+mn-cs"/>
              </a:rPr>
              <a:t> properties. (Treated the same in the project) </a:t>
            </a:r>
          </a:p>
        </p:txBody>
      </p:sp>
      <p:sp>
        <p:nvSpPr>
          <p:cNvPr id="4" name="Slide Number Placeholder 3"/>
          <p:cNvSpPr>
            <a:spLocks noGrp="1"/>
          </p:cNvSpPr>
          <p:nvPr>
            <p:ph type="sldNum" sz="quarter" idx="10"/>
          </p:nvPr>
        </p:nvSpPr>
        <p:spPr/>
        <p:txBody>
          <a:bodyPr/>
          <a:lstStyle/>
          <a:p>
            <a:fld id="{489271A2-C473-0A41-938A-A062B5E92B13}" type="slidenum">
              <a:rPr lang="en-US" smtClean="0"/>
              <a:t>16</a:t>
            </a:fld>
            <a:endParaRPr lang="en-US"/>
          </a:p>
        </p:txBody>
      </p:sp>
    </p:spTree>
    <p:extLst>
      <p:ext uri="{BB962C8B-B14F-4D97-AF65-F5344CB8AC3E}">
        <p14:creationId xmlns:p14="http://schemas.microsoft.com/office/powerpoint/2010/main" val="3573153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The </a:t>
            </a:r>
            <a:r>
              <a:rPr lang="en-US" b="1" dirty="0" smtClean="0"/>
              <a:t>power</a:t>
            </a:r>
            <a:r>
              <a:rPr lang="en-US" b="1" baseline="0" dirty="0" smtClean="0"/>
              <a:t> in </a:t>
            </a:r>
            <a:r>
              <a:rPr lang="en-US" b="1" baseline="0" dirty="0" err="1" smtClean="0"/>
              <a:t>gradle</a:t>
            </a:r>
            <a:r>
              <a:rPr lang="en-US" b="1" baseline="0" dirty="0" smtClean="0"/>
              <a:t> </a:t>
            </a:r>
            <a:r>
              <a:rPr lang="en-US" baseline="0" dirty="0" smtClean="0"/>
              <a:t>is having a </a:t>
            </a:r>
            <a:r>
              <a:rPr lang="en-US" b="1" baseline="0" dirty="0" smtClean="0"/>
              <a:t>declarative</a:t>
            </a:r>
            <a:r>
              <a:rPr lang="en-US" baseline="0" dirty="0" smtClean="0"/>
              <a:t> build. - do this with </a:t>
            </a:r>
            <a:r>
              <a:rPr lang="en-US" b="1" baseline="0" dirty="0" smtClean="0"/>
              <a:t>plugins</a:t>
            </a:r>
            <a:r>
              <a:rPr lang="en-US" baseline="0" dirty="0" smtClean="0"/>
              <a:t>! </a:t>
            </a:r>
            <a:endParaRPr lang="en-US" baseline="0" dirty="0" smtClean="0"/>
          </a:p>
          <a:p>
            <a:pPr marL="0" indent="0">
              <a:buNone/>
            </a:pPr>
            <a:r>
              <a:rPr lang="en-US" baseline="0" dirty="0" smtClean="0"/>
              <a:t>2. A build that is </a:t>
            </a:r>
            <a:r>
              <a:rPr lang="en-US" b="1" baseline="0" dirty="0" smtClean="0"/>
              <a:t>readable</a:t>
            </a:r>
            <a:r>
              <a:rPr lang="en-US" baseline="0" dirty="0" smtClean="0"/>
              <a:t> and </a:t>
            </a:r>
            <a:r>
              <a:rPr lang="en-US" b="1" baseline="0" dirty="0" smtClean="0"/>
              <a:t>maintainable</a:t>
            </a:r>
            <a:r>
              <a:rPr lang="en-US" baseline="0" dirty="0" smtClean="0"/>
              <a:t> and </a:t>
            </a:r>
            <a:r>
              <a:rPr lang="en-US" b="1" baseline="0" dirty="0" smtClean="0"/>
              <a:t>NOT FRAGILE</a:t>
            </a:r>
            <a:endParaRPr lang="en-US" b="1" baseline="0" dirty="0" smtClean="0"/>
          </a:p>
          <a:p>
            <a:pPr marL="0" indent="0">
              <a:buFont typeface="+mj-lt"/>
              <a:buNone/>
            </a:pPr>
            <a:r>
              <a:rPr lang="en-US" baseline="0" dirty="0" smtClean="0"/>
              <a:t>3. Describe </a:t>
            </a:r>
            <a:r>
              <a:rPr lang="en-US" b="1" baseline="0" dirty="0" smtClean="0"/>
              <a:t>what</a:t>
            </a:r>
            <a:r>
              <a:rPr lang="en-US" baseline="0" dirty="0" smtClean="0"/>
              <a:t> you are doing. Not </a:t>
            </a:r>
            <a:r>
              <a:rPr lang="en-US" b="1" baseline="0" dirty="0" smtClean="0"/>
              <a:t>how</a:t>
            </a:r>
            <a:r>
              <a:rPr lang="en-US" baseline="0" dirty="0" smtClean="0"/>
              <a:t> to do it. </a:t>
            </a:r>
          </a:p>
          <a:p>
            <a:pPr marL="0" indent="0">
              <a:buFont typeface="+mj-lt"/>
              <a:buNone/>
            </a:pPr>
            <a:r>
              <a:rPr lang="en-US" dirty="0" smtClean="0"/>
              <a:t>4. Here is an</a:t>
            </a:r>
            <a:r>
              <a:rPr lang="en-US" baseline="0" dirty="0" smtClean="0"/>
              <a:t> example of a complete java - full lifecycle -  </a:t>
            </a:r>
            <a:r>
              <a:rPr lang="en-US" b="1" baseline="0" dirty="0" smtClean="0"/>
              <a:t>notice</a:t>
            </a:r>
            <a:r>
              <a:rPr lang="en-US" baseline="0" dirty="0" smtClean="0"/>
              <a:t> - does not tell HOW to do anything</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17</a:t>
            </a:fld>
            <a:endParaRPr lang="en-US"/>
          </a:p>
        </p:txBody>
      </p:sp>
    </p:spTree>
    <p:extLst>
      <p:ext uri="{BB962C8B-B14F-4D97-AF65-F5344CB8AC3E}">
        <p14:creationId xmlns:p14="http://schemas.microsoft.com/office/powerpoint/2010/main" val="4130155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1.Since we are talking about plugins </a:t>
            </a:r>
          </a:p>
          <a:p>
            <a:pPr marL="0" indent="0">
              <a:buNone/>
            </a:pPr>
            <a:r>
              <a:rPr lang="en-US" dirty="0" smtClean="0"/>
              <a:t>2.Plugins will</a:t>
            </a:r>
            <a:r>
              <a:rPr lang="en-US" baseline="0" dirty="0" smtClean="0"/>
              <a:t> define tasks for you. and how they depend on each other.</a:t>
            </a:r>
          </a:p>
          <a:p>
            <a:pPr marL="0" indent="0">
              <a:buNone/>
            </a:pPr>
            <a:r>
              <a:rPr lang="en-US" baseline="0" dirty="0" smtClean="0"/>
              <a:t>3.This is the java example - It </a:t>
            </a:r>
            <a:r>
              <a:rPr lang="en-US" baseline="0" dirty="0" err="1" smtClean="0"/>
              <a:t>defnines</a:t>
            </a:r>
            <a:r>
              <a:rPr lang="en-US" baseline="0" dirty="0" smtClean="0"/>
              <a:t> a TASK GRAPH of a FULL JAVA LIFECYCLE</a:t>
            </a:r>
          </a:p>
          <a:p>
            <a:pPr marL="0" indent="0">
              <a:buNone/>
            </a:pPr>
            <a:r>
              <a:rPr lang="en-US" baseline="0" dirty="0" smtClean="0"/>
              <a:t>4.The will also define configurations for you.  which I will talk about in a second</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Java </a:t>
            </a:r>
            <a:r>
              <a:rPr lang="en-US" dirty="0" smtClean="0"/>
              <a:t>plugin - task graph - convention over</a:t>
            </a:r>
            <a:r>
              <a:rPr lang="en-US" baseline="0" dirty="0" smtClean="0"/>
              <a:t> configuration</a:t>
            </a:r>
          </a:p>
          <a:p>
            <a:r>
              <a:rPr lang="en-US" baseline="0" dirty="0" smtClean="0"/>
              <a:t>-</a:t>
            </a:r>
            <a:r>
              <a:rPr lang="en-US" baseline="0" dirty="0" err="1" smtClean="0"/>
              <a:t>ie</a:t>
            </a:r>
            <a:r>
              <a:rPr lang="en-US" baseline="0" dirty="0" smtClean="0"/>
              <a:t>: Build will cause check and assemble tasks etc… </a:t>
            </a:r>
          </a:p>
          <a:p>
            <a:r>
              <a:rPr lang="en-US" baseline="0" dirty="0" smtClean="0"/>
              <a:t>-plugins also set up the “Configurations” (aka: Scopes)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18</a:t>
            </a:fld>
            <a:endParaRPr lang="en-US"/>
          </a:p>
        </p:txBody>
      </p:sp>
    </p:spTree>
    <p:extLst>
      <p:ext uri="{BB962C8B-B14F-4D97-AF65-F5344CB8AC3E}">
        <p14:creationId xmlns:p14="http://schemas.microsoft.com/office/powerpoint/2010/main" val="2658432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1.the </a:t>
            </a:r>
            <a:r>
              <a:rPr lang="en-US" dirty="0" smtClean="0"/>
              <a:t>Android</a:t>
            </a:r>
            <a:r>
              <a:rPr lang="en-US" baseline="0" dirty="0" smtClean="0"/>
              <a:t> plugin is a great example of Building </a:t>
            </a:r>
            <a:r>
              <a:rPr lang="en-US" baseline="0" dirty="0" smtClean="0"/>
              <a:t>on core </a:t>
            </a:r>
            <a:r>
              <a:rPr lang="en-US" b="1" baseline="0" dirty="0" err="1" smtClean="0"/>
              <a:t>Gradle</a:t>
            </a:r>
            <a:r>
              <a:rPr lang="en-US" b="1" baseline="0" dirty="0" smtClean="0"/>
              <a:t> API </a:t>
            </a:r>
            <a:r>
              <a:rPr lang="en-US" baseline="0" dirty="0" smtClean="0"/>
              <a:t>to </a:t>
            </a:r>
            <a:r>
              <a:rPr lang="en-US" b="1" baseline="0" dirty="0" smtClean="0"/>
              <a:t>develop a new DSL </a:t>
            </a:r>
            <a:r>
              <a:rPr lang="en-US" baseline="0" dirty="0" smtClean="0"/>
              <a:t>specific to </a:t>
            </a:r>
            <a:r>
              <a:rPr lang="en-US" baseline="0" dirty="0" smtClean="0"/>
              <a:t>Android</a:t>
            </a:r>
          </a:p>
          <a:p>
            <a:pPr marL="0" indent="0">
              <a:buFont typeface="+mj-lt"/>
              <a:buNone/>
            </a:pPr>
            <a:r>
              <a:rPr lang="en-US" baseline="0" dirty="0" smtClean="0"/>
              <a:t>2.Totally Declarative and powerful </a:t>
            </a:r>
          </a:p>
          <a:p>
            <a:pPr marL="0" indent="0">
              <a:buFont typeface="+mj-lt"/>
              <a:buNone/>
            </a:pPr>
            <a:r>
              <a:rPr lang="en-US" baseline="0" dirty="0" smtClean="0"/>
              <a:t>3.It was not written by </a:t>
            </a:r>
            <a:r>
              <a:rPr lang="en-US" baseline="0" dirty="0" err="1" smtClean="0"/>
              <a:t>gradle</a:t>
            </a:r>
            <a:r>
              <a:rPr lang="en-US" baseline="0" dirty="0" smtClean="0"/>
              <a:t> folks</a:t>
            </a:r>
            <a:endParaRPr lang="en-US" baseline="0" dirty="0" smtClean="0"/>
          </a:p>
          <a:p>
            <a:pPr marL="0" indent="0">
              <a:buFont typeface="+mj-lt"/>
              <a:buNone/>
            </a:pPr>
            <a:r>
              <a:rPr lang="en-US" baseline="0" dirty="0" smtClean="0"/>
              <a:t>4.</a:t>
            </a:r>
            <a:r>
              <a:rPr lang="en-US" b="1" baseline="0" dirty="0" smtClean="0"/>
              <a:t>Notice</a:t>
            </a:r>
            <a:r>
              <a:rPr lang="en-US" baseline="0" dirty="0" smtClean="0"/>
              <a:t> it </a:t>
            </a:r>
            <a:r>
              <a:rPr lang="en-US" b="1" baseline="0" dirty="0" smtClean="0"/>
              <a:t>adds new Declarative ELEMENTS </a:t>
            </a:r>
            <a:r>
              <a:rPr lang="en-US" baseline="0" dirty="0" err="1" smtClean="0"/>
              <a:t>ie</a:t>
            </a:r>
            <a:r>
              <a:rPr lang="en-US" baseline="0" dirty="0" smtClean="0"/>
              <a:t>: </a:t>
            </a:r>
            <a:r>
              <a:rPr lang="en-US" baseline="0" dirty="0" smtClean="0"/>
              <a:t>build types and  </a:t>
            </a:r>
            <a:r>
              <a:rPr lang="en-US" baseline="0" dirty="0" smtClean="0"/>
              <a:t>product flavors, </a:t>
            </a:r>
            <a:endParaRPr lang="en-US" baseline="0" dirty="0" smtClean="0"/>
          </a:p>
          <a:p>
            <a:pPr marL="0" indent="0">
              <a:buFont typeface="+mj-lt"/>
              <a:buNone/>
            </a:pPr>
            <a:r>
              <a:rPr lang="en-US" baseline="0" dirty="0" smtClean="0"/>
              <a:t>5. if not written declaratively - Would have been crazy for developers</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19</a:t>
            </a:fld>
            <a:endParaRPr lang="en-US"/>
          </a:p>
        </p:txBody>
      </p:sp>
    </p:spTree>
    <p:extLst>
      <p:ext uri="{BB962C8B-B14F-4D97-AF65-F5344CB8AC3E}">
        <p14:creationId xmlns:p14="http://schemas.microsoft.com/office/powerpoint/2010/main" val="377711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1.Dependency management</a:t>
            </a:r>
            <a:r>
              <a:rPr lang="en-US" baseline="0" dirty="0" smtClean="0"/>
              <a:t> </a:t>
            </a:r>
            <a:r>
              <a:rPr lang="en-US" b="1" baseline="0" dirty="0" smtClean="0"/>
              <a:t>sucks</a:t>
            </a:r>
            <a:r>
              <a:rPr lang="en-US" baseline="0" dirty="0" smtClean="0"/>
              <a:t> </a:t>
            </a:r>
          </a:p>
          <a:p>
            <a:pPr marL="0" indent="0">
              <a:buFont typeface="+mj-lt"/>
              <a:buNone/>
            </a:pPr>
            <a:r>
              <a:rPr lang="en-US" baseline="0" dirty="0" smtClean="0"/>
              <a:t>2.gradle makes it </a:t>
            </a:r>
            <a:r>
              <a:rPr lang="en-US" b="1" baseline="0" dirty="0" smtClean="0"/>
              <a:t>easer</a:t>
            </a:r>
            <a:endParaRPr lang="en-US" b="1"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Lets </a:t>
            </a:r>
            <a:r>
              <a:rPr lang="en-US" dirty="0" smtClean="0"/>
              <a:t>talk about Dependency Management</a:t>
            </a:r>
          </a:p>
          <a:p>
            <a:pPr marL="171450" indent="-171450">
              <a:buFontTx/>
              <a:buChar char="-"/>
            </a:pPr>
            <a:r>
              <a:rPr lang="en-US" dirty="0" smtClean="0"/>
              <a:t>Get</a:t>
            </a:r>
            <a:r>
              <a:rPr lang="en-US" baseline="0" dirty="0" smtClean="0"/>
              <a:t> Dependencies</a:t>
            </a:r>
          </a:p>
          <a:p>
            <a:pPr marL="171450" indent="-171450">
              <a:buFontTx/>
              <a:buChar char="-"/>
            </a:pPr>
            <a:r>
              <a:rPr lang="en-US" baseline="0" dirty="0" smtClean="0"/>
              <a:t>Package Artifacts</a:t>
            </a:r>
          </a:p>
          <a:p>
            <a:pPr marL="171450" indent="-171450">
              <a:buFontTx/>
              <a:buChar char="-"/>
            </a:pPr>
            <a:r>
              <a:rPr lang="en-US" baseline="0" dirty="0" smtClean="0"/>
              <a:t>Publish Those artifacts</a:t>
            </a:r>
          </a:p>
        </p:txBody>
      </p:sp>
      <p:sp>
        <p:nvSpPr>
          <p:cNvPr id="4" name="Slide Number Placeholder 3"/>
          <p:cNvSpPr>
            <a:spLocks noGrp="1"/>
          </p:cNvSpPr>
          <p:nvPr>
            <p:ph type="sldNum" sz="quarter" idx="10"/>
          </p:nvPr>
        </p:nvSpPr>
        <p:spPr/>
        <p:txBody>
          <a:bodyPr/>
          <a:lstStyle/>
          <a:p>
            <a:fld id="{489271A2-C473-0A41-938A-A062B5E92B13}" type="slidenum">
              <a:rPr lang="en-US" smtClean="0"/>
              <a:t>20</a:t>
            </a:fld>
            <a:endParaRPr lang="en-US"/>
          </a:p>
        </p:txBody>
      </p:sp>
    </p:spTree>
    <p:extLst>
      <p:ext uri="{BB962C8B-B14F-4D97-AF65-F5344CB8AC3E}">
        <p14:creationId xmlns:p14="http://schemas.microsoft.com/office/powerpoint/2010/main" val="2061776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smtClean="0"/>
              <a:t>1.Who </a:t>
            </a:r>
            <a:r>
              <a:rPr lang="en-US" baseline="0" dirty="0" smtClean="0"/>
              <a:t>was at my talk last year?</a:t>
            </a:r>
          </a:p>
          <a:p>
            <a:pPr marL="0" indent="0">
              <a:buFont typeface="+mj-lt"/>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mj-lt"/>
              <a:buNone/>
              <a:tabLst/>
              <a:defRPr/>
            </a:pPr>
            <a:r>
              <a:rPr lang="en-US" dirty="0" smtClean="0"/>
              <a:t>2.Who</a:t>
            </a:r>
            <a:r>
              <a:rPr lang="en-US" baseline="0" dirty="0" smtClean="0"/>
              <a:t> here uses </a:t>
            </a:r>
            <a:r>
              <a:rPr lang="en-US" baseline="0" dirty="0" err="1" smtClean="0"/>
              <a:t>gradle</a:t>
            </a:r>
            <a:r>
              <a:rPr lang="en-US" baseline="0" dirty="0" smtClean="0"/>
              <a:t>?</a:t>
            </a:r>
          </a:p>
          <a:p>
            <a:pPr marL="0" indent="0">
              <a:buFont typeface="+mj-lt"/>
              <a:buNone/>
            </a:pPr>
            <a:endParaRPr lang="en-US" baseline="0" dirty="0" smtClean="0"/>
          </a:p>
          <a:p>
            <a:pPr marL="0" indent="0">
              <a:buFont typeface="+mj-lt"/>
              <a:buNone/>
            </a:pPr>
            <a:r>
              <a:rPr lang="en-US" baseline="0" dirty="0" smtClean="0"/>
              <a:t>3.Who </a:t>
            </a:r>
            <a:r>
              <a:rPr lang="en-US" baseline="0" dirty="0" smtClean="0"/>
              <a:t>would consider </a:t>
            </a:r>
            <a:r>
              <a:rPr lang="en-US" baseline="0" dirty="0" smtClean="0"/>
              <a:t>themselves PRETTY </a:t>
            </a:r>
            <a:r>
              <a:rPr lang="en-US" baseline="0" dirty="0" smtClean="0"/>
              <a:t>good at </a:t>
            </a:r>
            <a:r>
              <a:rPr lang="en-US" baseline="0" dirty="0" err="1" smtClean="0"/>
              <a:t>gradle</a:t>
            </a:r>
            <a:r>
              <a:rPr lang="en-US" baseline="0" dirty="0" smtClean="0"/>
              <a:t>?</a:t>
            </a:r>
          </a:p>
          <a:p>
            <a:pPr marL="0" indent="0">
              <a:buFont typeface="+mj-lt"/>
              <a:buNone/>
            </a:pPr>
            <a:endParaRPr lang="en-US" baseline="0" dirty="0" smtClean="0"/>
          </a:p>
          <a:p>
            <a:pPr marL="0" indent="0">
              <a:buFont typeface="+mj-lt"/>
              <a:buNone/>
            </a:pPr>
            <a:r>
              <a:rPr lang="en-US" baseline="0" dirty="0" smtClean="0"/>
              <a:t>4.Who </a:t>
            </a:r>
            <a:r>
              <a:rPr lang="en-US" baseline="0" dirty="0" smtClean="0"/>
              <a:t>doesn’t really know anything about </a:t>
            </a:r>
            <a:r>
              <a:rPr lang="en-US" baseline="0" dirty="0" err="1" smtClean="0"/>
              <a:t>gradle</a:t>
            </a:r>
            <a:r>
              <a:rPr lang="en-US" baseline="0" dirty="0" smtClean="0"/>
              <a:t>?</a:t>
            </a:r>
          </a:p>
          <a:p>
            <a:pPr marL="0" indent="0">
              <a:buFont typeface="+mj-lt"/>
              <a:buNone/>
            </a:pPr>
            <a:endParaRPr lang="en-US" baseline="0" dirty="0" smtClean="0"/>
          </a:p>
          <a:p>
            <a:pPr marL="0" indent="0">
              <a:buFont typeface="+mj-lt"/>
              <a:buNone/>
            </a:pPr>
            <a:r>
              <a:rPr lang="en-US" baseline="0" dirty="0" smtClean="0"/>
              <a:t>5.Who </a:t>
            </a:r>
            <a:r>
              <a:rPr lang="en-US" baseline="0" dirty="0" smtClean="0"/>
              <a:t>does not raise their hand when someone asks for a show of hands?</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3</a:t>
            </a:fld>
            <a:endParaRPr lang="en-US"/>
          </a:p>
        </p:txBody>
      </p:sp>
    </p:spTree>
    <p:extLst>
      <p:ext uri="{BB962C8B-B14F-4D97-AF65-F5344CB8AC3E}">
        <p14:creationId xmlns:p14="http://schemas.microsoft.com/office/powerpoint/2010/main" val="258491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Easy </a:t>
            </a:r>
            <a:r>
              <a:rPr lang="en-US" dirty="0" err="1" smtClean="0"/>
              <a:t>config</a:t>
            </a:r>
            <a:r>
              <a:rPr lang="en-US" dirty="0" smtClean="0"/>
              <a:t> that</a:t>
            </a:r>
            <a:r>
              <a:rPr lang="en-US" baseline="0" dirty="0" smtClean="0"/>
              <a:t> supports different repo types</a:t>
            </a:r>
          </a:p>
          <a:p>
            <a:pPr marL="228600" indent="-228600">
              <a:buAutoNum type="arabicPeriod"/>
            </a:pPr>
            <a:endParaRPr lang="en-US" dirty="0" smtClean="0"/>
          </a:p>
          <a:p>
            <a:endParaRPr lang="en-US" dirty="0" smtClean="0"/>
          </a:p>
          <a:p>
            <a:endParaRPr lang="en-US" dirty="0" smtClean="0"/>
          </a:p>
          <a:p>
            <a:endParaRPr lang="en-US" dirty="0" smtClean="0"/>
          </a:p>
          <a:p>
            <a:r>
              <a:rPr lang="en-US" dirty="0" smtClean="0"/>
              <a:t>-</a:t>
            </a:r>
            <a:r>
              <a:rPr lang="en-US" dirty="0" smtClean="0"/>
              <a:t>S</a:t>
            </a:r>
            <a:r>
              <a:rPr lang="en-US" baseline="0" dirty="0" smtClean="0"/>
              <a:t>o Where to you get your Dependencies and Publish your Artifacts? Repositories</a:t>
            </a:r>
          </a:p>
          <a:p>
            <a:r>
              <a:rPr lang="en-US" baseline="0" dirty="0" smtClean="0"/>
              <a:t>- </a:t>
            </a:r>
            <a:r>
              <a:rPr lang="en-US" baseline="0" dirty="0" err="1" smtClean="0"/>
              <a:t>Gradle</a:t>
            </a:r>
            <a:r>
              <a:rPr lang="en-US" baseline="0" dirty="0" smtClean="0"/>
              <a:t> supports multiple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21</a:t>
            </a:fld>
            <a:endParaRPr lang="en-US"/>
          </a:p>
        </p:txBody>
      </p:sp>
    </p:spTree>
    <p:extLst>
      <p:ext uri="{BB962C8B-B14F-4D97-AF65-F5344CB8AC3E}">
        <p14:creationId xmlns:p14="http://schemas.microsoft.com/office/powerpoint/2010/main" val="2802412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1.Easy to specify your dependencies</a:t>
            </a:r>
          </a:p>
          <a:p>
            <a:pPr marL="0" indent="0">
              <a:buNone/>
            </a:pPr>
            <a:r>
              <a:rPr lang="en-US" baseline="0" dirty="0" smtClean="0"/>
              <a:t>2.And do it for different configurations</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t>
            </a:r>
            <a:r>
              <a:rPr lang="en-US" dirty="0" smtClean="0"/>
              <a:t>specify</a:t>
            </a:r>
            <a:r>
              <a:rPr lang="en-US" baseline="0" dirty="0" smtClean="0"/>
              <a:t> your dependencies with </a:t>
            </a:r>
          </a:p>
          <a:p>
            <a:r>
              <a:rPr lang="en-US" baseline="0" dirty="0" smtClean="0"/>
              <a:t>	-Group</a:t>
            </a:r>
          </a:p>
          <a:p>
            <a:r>
              <a:rPr lang="en-US" baseline="0" dirty="0" smtClean="0"/>
              <a:t>	-Name</a:t>
            </a:r>
          </a:p>
          <a:p>
            <a:r>
              <a:rPr lang="en-US" baseline="0" dirty="0" smtClean="0"/>
              <a:t>	-Version</a:t>
            </a:r>
          </a:p>
          <a:p>
            <a:r>
              <a:rPr lang="en-US" baseline="0" dirty="0" smtClean="0"/>
              <a:t>-Each Configuration (or Scope) has its own sets of </a:t>
            </a:r>
            <a:r>
              <a:rPr lang="en-US" baseline="0" dirty="0" err="1" smtClean="0"/>
              <a:t>dependecies</a:t>
            </a:r>
            <a:endParaRPr lang="en-US" baseline="0" dirty="0" smtClean="0"/>
          </a:p>
          <a:p>
            <a:r>
              <a:rPr lang="en-US" baseline="0" dirty="0" smtClean="0"/>
              <a:t>-Shorthand</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22</a:t>
            </a:fld>
            <a:endParaRPr lang="en-US"/>
          </a:p>
        </p:txBody>
      </p:sp>
    </p:spTree>
    <p:extLst>
      <p:ext uri="{BB962C8B-B14F-4D97-AF65-F5344CB8AC3E}">
        <p14:creationId xmlns:p14="http://schemas.microsoft.com/office/powerpoint/2010/main" val="1265731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1.when I talk about configurations - what</a:t>
            </a:r>
            <a:r>
              <a:rPr lang="en-US" baseline="0" dirty="0" smtClean="0"/>
              <a:t> do I mean? You know them as maven scopes. </a:t>
            </a:r>
          </a:p>
          <a:p>
            <a:pPr marL="0" indent="0">
              <a:buNone/>
            </a:pPr>
            <a:endParaRPr lang="en-US" baseline="0" dirty="0" smtClean="0"/>
          </a:p>
          <a:p>
            <a:pPr marL="0" indent="0">
              <a:buNone/>
            </a:pPr>
            <a:r>
              <a:rPr lang="en-US" baseline="0" dirty="0" smtClean="0"/>
              <a:t>TWO THINGS TO MENTION -</a:t>
            </a:r>
          </a:p>
          <a:p>
            <a:pPr marL="0" indent="0">
              <a:buNone/>
            </a:pPr>
            <a:endParaRPr lang="en-US" baseline="0" dirty="0" smtClean="0"/>
          </a:p>
          <a:p>
            <a:pPr marL="0" indent="0">
              <a:buNone/>
            </a:pPr>
            <a:r>
              <a:rPr lang="en-US" baseline="0" dirty="0" smtClean="0"/>
              <a:t>2. Configurations extend each other </a:t>
            </a:r>
          </a:p>
          <a:p>
            <a:pPr marL="0" indent="0">
              <a:buNone/>
            </a:pPr>
            <a:r>
              <a:rPr lang="en-US" baseline="0" dirty="0" smtClean="0"/>
              <a:t>3.AND Collection of DEPENDENCIES AND ARTIFACTS </a:t>
            </a:r>
          </a:p>
          <a:p>
            <a:pPr marL="0" indent="0">
              <a:buNone/>
            </a:pPr>
            <a:endParaRPr lang="en-US" baseline="0" dirty="0" smtClean="0"/>
          </a:p>
          <a:p>
            <a:pPr marL="0" indent="0">
              <a:buNone/>
            </a:pPr>
            <a:r>
              <a:rPr lang="en-US" baseline="0" dirty="0" smtClean="0"/>
              <a:t>4.The are defined by plugins - or you can create your own</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Lets</a:t>
            </a:r>
            <a:r>
              <a:rPr lang="en-US" baseline="0" dirty="0" smtClean="0"/>
              <a:t> </a:t>
            </a:r>
            <a:r>
              <a:rPr lang="en-US" baseline="0" dirty="0" smtClean="0"/>
              <a:t>talk about </a:t>
            </a:r>
            <a:r>
              <a:rPr lang="en-US" baseline="0" dirty="0" err="1" smtClean="0"/>
              <a:t>configrations</a:t>
            </a:r>
            <a:r>
              <a:rPr lang="en-US" baseline="0" dirty="0" smtClean="0"/>
              <a:t>. </a:t>
            </a:r>
          </a:p>
          <a:p>
            <a:endParaRPr lang="en-US" baseline="0" dirty="0" smtClean="0"/>
          </a:p>
          <a:p>
            <a:pPr marL="171450" indent="-171450">
              <a:buFontTx/>
              <a:buChar char="-"/>
            </a:pPr>
            <a:r>
              <a:rPr lang="en-US" baseline="0" dirty="0" smtClean="0"/>
              <a:t>Remember the graph I showed earlier --- they inherit from each other</a:t>
            </a:r>
          </a:p>
          <a:p>
            <a:pPr marL="171450" indent="-171450">
              <a:buFontTx/>
              <a:buChar char="-"/>
            </a:pPr>
            <a:r>
              <a:rPr lang="en-US" baseline="0" dirty="0" err="1" smtClean="0"/>
              <a:t>Anthing</a:t>
            </a:r>
            <a:r>
              <a:rPr lang="en-US" baseline="0" dirty="0" smtClean="0"/>
              <a:t> in runtime is in compile</a:t>
            </a:r>
          </a:p>
          <a:p>
            <a:pPr marL="171450" indent="-171450">
              <a:buFontTx/>
              <a:buChar char="-"/>
            </a:pPr>
            <a:r>
              <a:rPr lang="en-US" sz="1200" kern="1200" dirty="0" smtClean="0">
                <a:solidFill>
                  <a:schemeClr val="tx1"/>
                </a:solidFill>
                <a:effectLst/>
                <a:latin typeface="+mn-lt"/>
                <a:ea typeface="+mn-ea"/>
                <a:cs typeface="+mn-cs"/>
              </a:rPr>
              <a:t>used for dependencies and publications</a:t>
            </a:r>
            <a:r>
              <a:rPr lang="en-US" dirty="0" smtClean="0">
                <a:effectLst/>
              </a:rPr>
              <a:t> </a:t>
            </a:r>
          </a:p>
          <a:p>
            <a:pPr marL="171450" indent="-171450">
              <a:buFontTx/>
              <a:buChar char="-"/>
            </a:pPr>
            <a:endParaRPr lang="en-US" dirty="0" smtClean="0">
              <a:effectLst/>
            </a:endParaRPr>
          </a:p>
          <a:p>
            <a:pPr marL="0" indent="0">
              <a:buFontTx/>
              <a:buNone/>
            </a:pPr>
            <a:r>
              <a:rPr lang="en-US" dirty="0" smtClean="0">
                <a:effectLst/>
              </a:rPr>
              <a:t>We will show</a:t>
            </a:r>
            <a:r>
              <a:rPr lang="en-US" baseline="0" dirty="0" smtClean="0">
                <a:effectLst/>
              </a:rPr>
              <a:t> how to create custom one when I get to custom plugin</a:t>
            </a:r>
          </a:p>
          <a:p>
            <a:pPr marL="0" indent="0">
              <a:buFontTx/>
              <a:buNone/>
            </a:pPr>
            <a:r>
              <a:rPr lang="en-US" baseline="0" dirty="0" smtClean="0">
                <a:effectLst/>
              </a:rPr>
              <a:t>I will show a custom </a:t>
            </a:r>
            <a:r>
              <a:rPr lang="en-US" baseline="0" dirty="0" err="1" smtClean="0">
                <a:effectLst/>
              </a:rPr>
              <a:t>config</a:t>
            </a:r>
            <a:r>
              <a:rPr lang="en-US" baseline="0" dirty="0" smtClean="0">
                <a:effectLst/>
              </a:rPr>
              <a:t> in a build script in the next slide</a:t>
            </a:r>
          </a:p>
          <a:p>
            <a:pPr marL="0" indent="0">
              <a:buFontTx/>
              <a:buNone/>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t>ie</a:t>
            </a:r>
            <a:r>
              <a:rPr lang="en-US" sz="1200" dirty="0" smtClean="0"/>
              <a:t>: WAR Plugin defines </a:t>
            </a:r>
            <a:r>
              <a:rPr lang="en-US" sz="1200" dirty="0" err="1" smtClean="0"/>
              <a:t>providedCompile</a:t>
            </a:r>
            <a:r>
              <a:rPr lang="en-US" sz="1200" dirty="0" smtClean="0"/>
              <a:t>, </a:t>
            </a:r>
            <a:r>
              <a:rPr lang="en-US" sz="1200" dirty="0" err="1" smtClean="0"/>
              <a:t>providedRuntime</a:t>
            </a:r>
            <a:endParaRPr lang="en-US" sz="120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23</a:t>
            </a:fld>
            <a:endParaRPr lang="en-US"/>
          </a:p>
        </p:txBody>
      </p:sp>
    </p:spTree>
    <p:extLst>
      <p:ext uri="{BB962C8B-B14F-4D97-AF65-F5344CB8AC3E}">
        <p14:creationId xmlns:p14="http://schemas.microsoft.com/office/powerpoint/2010/main" val="1183658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This is an</a:t>
            </a:r>
            <a:r>
              <a:rPr lang="en-US" baseline="0" dirty="0" smtClean="0"/>
              <a:t> example of creating your own custom configuration so that you can package up an artifact and add it to that configuration</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t>
            </a:r>
            <a:r>
              <a:rPr lang="en-US" dirty="0" smtClean="0"/>
              <a:t>there is a jar </a:t>
            </a:r>
            <a:r>
              <a:rPr lang="en-US" dirty="0" err="1" smtClean="0"/>
              <a:t>taks</a:t>
            </a:r>
            <a:r>
              <a:rPr lang="en-US" dirty="0" smtClean="0"/>
              <a:t> is provided as</a:t>
            </a:r>
            <a:r>
              <a:rPr lang="en-US" baseline="0" dirty="0" smtClean="0"/>
              <a:t> </a:t>
            </a:r>
            <a:r>
              <a:rPr lang="en-US" dirty="0" smtClean="0"/>
              <a:t>part of the java plugin But if you want to set up your own custom one…</a:t>
            </a:r>
          </a:p>
          <a:p>
            <a:r>
              <a:rPr lang="en-US" dirty="0" smtClean="0"/>
              <a:t>-There</a:t>
            </a:r>
            <a:r>
              <a:rPr lang="en-US" baseline="0" dirty="0" smtClean="0"/>
              <a:t> is </a:t>
            </a:r>
            <a:r>
              <a:rPr lang="en-US" baseline="0" dirty="0" err="1" smtClean="0"/>
              <a:t>Zip,Tar,Jar,War,Ear</a:t>
            </a:r>
            <a:r>
              <a:rPr lang="en-US" baseline="0" dirty="0" smtClean="0"/>
              <a:t> are all “Archive” tasks and work the same</a:t>
            </a:r>
          </a:p>
          <a:p>
            <a:r>
              <a:rPr lang="en-US" baseline="0" dirty="0" smtClean="0"/>
              <a:t>-Created a CUSTOM CONFIGURATION and added our artifact to it.</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24</a:t>
            </a:fld>
            <a:endParaRPr lang="en-US"/>
          </a:p>
        </p:txBody>
      </p:sp>
    </p:spTree>
    <p:extLst>
      <p:ext uri="{BB962C8B-B14F-4D97-AF65-F5344CB8AC3E}">
        <p14:creationId xmlns:p14="http://schemas.microsoft.com/office/powerpoint/2010/main" val="97638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1. If you started using </a:t>
            </a:r>
            <a:r>
              <a:rPr lang="en-US" baseline="0" dirty="0" err="1" smtClean="0"/>
              <a:t>gradle</a:t>
            </a:r>
            <a:r>
              <a:rPr lang="en-US" baseline="0" dirty="0" smtClean="0"/>
              <a:t> in the early days, you might not realize that the original way to </a:t>
            </a:r>
            <a:r>
              <a:rPr lang="en-US" baseline="0" dirty="0" err="1" smtClean="0"/>
              <a:t>uploadArchives</a:t>
            </a:r>
            <a:r>
              <a:rPr lang="en-US" baseline="0" dirty="0" smtClean="0"/>
              <a:t> </a:t>
            </a:r>
            <a:r>
              <a:rPr lang="en-US" b="1" baseline="0" dirty="0" smtClean="0"/>
              <a:t>is no longer the best</a:t>
            </a:r>
            <a:r>
              <a:rPr lang="en-US" baseline="0" dirty="0" smtClean="0"/>
              <a:t> way to do it.</a:t>
            </a:r>
          </a:p>
          <a:p>
            <a:pPr marL="0" indent="0">
              <a:buNone/>
            </a:pPr>
            <a:r>
              <a:rPr lang="en-US" baseline="0" dirty="0" smtClean="0"/>
              <a:t>2. There is a new maven-publish plugin that give you </a:t>
            </a:r>
            <a:r>
              <a:rPr lang="en-US" b="1" baseline="0" dirty="0" smtClean="0"/>
              <a:t>more power and control </a:t>
            </a:r>
            <a:r>
              <a:rPr lang="en-US" baseline="0" dirty="0" smtClean="0"/>
              <a:t>over what you publish. </a:t>
            </a:r>
          </a:p>
          <a:p>
            <a:pPr marL="0" indent="0">
              <a:buNone/>
            </a:pPr>
            <a:r>
              <a:rPr lang="en-US" baseline="0" dirty="0" smtClean="0"/>
              <a:t>3. I will not get into it too much, but make sure you check it out if you are still using the old way</a:t>
            </a:r>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r>
              <a:rPr lang="en-US" baseline="0" dirty="0" smtClean="0"/>
              <a:t>3. It adds  a new configuration section here and some powerful defaults to publish your different artifacts.</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old </a:t>
            </a:r>
            <a:r>
              <a:rPr lang="en-US" dirty="0" smtClean="0"/>
              <a:t>way - upload archives task - </a:t>
            </a:r>
            <a:r>
              <a:rPr lang="en-US" dirty="0" err="1" smtClean="0"/>
              <a:t>config</a:t>
            </a:r>
            <a:r>
              <a:rPr lang="en-US" baseline="0" dirty="0" smtClean="0"/>
              <a:t> repo -  publish “artifacts”  -- new better </a:t>
            </a:r>
            <a:r>
              <a:rPr lang="en-US" baseline="0" dirty="0" err="1" smtClean="0"/>
              <a:t>config</a:t>
            </a:r>
            <a:r>
              <a:rPr lang="en-US" baseline="0" dirty="0" smtClean="0"/>
              <a:t>/control</a:t>
            </a:r>
          </a:p>
          <a:p>
            <a:endParaRPr lang="en-US" baseline="0" dirty="0" smtClean="0"/>
          </a:p>
          <a:p>
            <a:r>
              <a:rPr lang="en-US" baseline="0" dirty="0" smtClean="0"/>
              <a:t>New - plugin adds “Publish Task”  and Publishing configurations. </a:t>
            </a:r>
          </a:p>
          <a:p>
            <a:r>
              <a:rPr lang="en-US" baseline="0" dirty="0" smtClean="0"/>
              <a:t>Publishing </a:t>
            </a:r>
            <a:r>
              <a:rPr lang="en-US" baseline="0" dirty="0" err="1" smtClean="0"/>
              <a:t>config</a:t>
            </a:r>
            <a:r>
              <a:rPr lang="en-US" baseline="0" dirty="0" smtClean="0"/>
              <a:t> == Publications / Repositories</a:t>
            </a:r>
          </a:p>
          <a:p>
            <a:r>
              <a:rPr lang="en-US" baseline="0" dirty="0" err="1" smtClean="0"/>
              <a:t>mavenJava</a:t>
            </a:r>
            <a:r>
              <a:rPr lang="en-US" baseline="0" dirty="0" smtClean="0"/>
              <a:t>  == the name of the </a:t>
            </a:r>
            <a:r>
              <a:rPr lang="en-US" baseline="0" dirty="0" err="1" smtClean="0"/>
              <a:t>MavenPublication</a:t>
            </a:r>
            <a:r>
              <a:rPr lang="en-US" baseline="0" dirty="0" smtClean="0"/>
              <a:t> instance you are setting up</a:t>
            </a:r>
          </a:p>
          <a:p>
            <a:r>
              <a:rPr lang="en-US" baseline="0" dirty="0" smtClean="0"/>
              <a:t>Components is the software component - java is convention/</a:t>
            </a:r>
            <a:r>
              <a:rPr lang="en-US" baseline="0" dirty="0" err="1" smtClean="0"/>
              <a:t>config</a:t>
            </a:r>
            <a:r>
              <a:rPr lang="en-US" baseline="0" dirty="0" smtClean="0"/>
              <a:t> jar file is published</a:t>
            </a:r>
          </a:p>
          <a:p>
            <a:endParaRPr lang="en-US" baseline="0" dirty="0" smtClean="0"/>
          </a:p>
          <a:p>
            <a:r>
              <a:rPr lang="en-US" baseline="0" dirty="0" smtClean="0"/>
              <a:t>Standard here with additional </a:t>
            </a:r>
            <a:r>
              <a:rPr lang="en-US" baseline="0" dirty="0" err="1" smtClean="0"/>
              <a:t>sourceJar</a:t>
            </a:r>
            <a:r>
              <a:rPr lang="en-US" baseline="0" dirty="0" smtClean="0"/>
              <a:t> being published.</a:t>
            </a:r>
          </a:p>
          <a:p>
            <a:r>
              <a:rPr lang="en-US" baseline="0" dirty="0" smtClean="0"/>
              <a:t>Extra artifacts could be added to be published</a:t>
            </a:r>
          </a:p>
          <a:p>
            <a:r>
              <a:rPr lang="en-US" baseline="0" dirty="0" smtClean="0"/>
              <a:t>Repositories block is then set up for where to publish to</a:t>
            </a:r>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25</a:t>
            </a:fld>
            <a:endParaRPr lang="en-US"/>
          </a:p>
        </p:txBody>
      </p:sp>
    </p:spTree>
    <p:extLst>
      <p:ext uri="{BB962C8B-B14F-4D97-AF65-F5344CB8AC3E}">
        <p14:creationId xmlns:p14="http://schemas.microsoft.com/office/powerpoint/2010/main" val="3016502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1.When </a:t>
            </a:r>
            <a:r>
              <a:rPr lang="en-US" dirty="0" smtClean="0"/>
              <a:t>you do a lot with </a:t>
            </a:r>
            <a:r>
              <a:rPr lang="en-US" dirty="0" err="1" smtClean="0"/>
              <a:t>gradle</a:t>
            </a:r>
            <a:r>
              <a:rPr lang="en-US" dirty="0" smtClean="0"/>
              <a:t>, you will find</a:t>
            </a:r>
            <a:r>
              <a:rPr lang="en-US" baseline="0" dirty="0" smtClean="0"/>
              <a:t> that you need to do a lot with files.  </a:t>
            </a:r>
          </a:p>
          <a:p>
            <a:pPr marL="0" indent="0">
              <a:buNone/>
            </a:pPr>
            <a:r>
              <a:rPr lang="en-US" baseline="0" dirty="0" smtClean="0"/>
              <a:t>2.So getting comfortable with file collections is important. </a:t>
            </a:r>
          </a:p>
          <a:p>
            <a:pPr marL="0" indent="0">
              <a:buNone/>
            </a:pPr>
            <a:endParaRPr lang="en-US" baseline="0" dirty="0" smtClean="0"/>
          </a:p>
          <a:p>
            <a:pPr marL="0" indent="0">
              <a:buNone/>
            </a:pPr>
            <a:r>
              <a:rPr lang="en-US" baseline="0" dirty="0" smtClean="0"/>
              <a:t>3.REMEMBER File Collections are lazy in </a:t>
            </a:r>
            <a:r>
              <a:rPr lang="en-US" baseline="0" dirty="0" err="1" smtClean="0"/>
              <a:t>gradle</a:t>
            </a:r>
            <a:r>
              <a:rPr lang="en-US" baseline="0" dirty="0" smtClean="0"/>
              <a:t>. The files don’t need to exist when you create the objects. They are lazily executed when needed.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Collections </a:t>
            </a:r>
            <a:r>
              <a:rPr lang="en-US" baseline="0" dirty="0" smtClean="0"/>
              <a:t>is where groovy shines. Lets look at am example of working with files</a:t>
            </a:r>
          </a:p>
          <a:p>
            <a:endParaRPr lang="en-US" baseline="0" dirty="0" smtClean="0"/>
          </a:p>
          <a:p>
            <a:r>
              <a:rPr lang="en-US" baseline="0" dirty="0" smtClean="0"/>
              <a:t>Thing that makes them lazy is that you can set up files, paths, and filters before the files exist they are not executed until they need to.</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26</a:t>
            </a:fld>
            <a:endParaRPr lang="en-US"/>
          </a:p>
        </p:txBody>
      </p:sp>
    </p:spTree>
    <p:extLst>
      <p:ext uri="{BB962C8B-B14F-4D97-AF65-F5344CB8AC3E}">
        <p14:creationId xmlns:p14="http://schemas.microsoft.com/office/powerpoint/2010/main" val="1646754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UNDERSTAND</a:t>
            </a:r>
            <a:r>
              <a:rPr lang="en-US" baseline="0" dirty="0" smtClean="0"/>
              <a:t> </a:t>
            </a:r>
          </a:p>
          <a:p>
            <a:pPr marL="0" indent="0">
              <a:buFont typeface="+mj-lt"/>
              <a:buNone/>
            </a:pPr>
            <a:r>
              <a:rPr lang="en-US" baseline="0" dirty="0" smtClean="0"/>
              <a:t>1.Init </a:t>
            </a:r>
            <a:r>
              <a:rPr lang="en-US" baseline="0" dirty="0" smtClean="0"/>
              <a:t>- Create all of the project instances from looking at the </a:t>
            </a:r>
            <a:r>
              <a:rPr lang="en-US" baseline="0" dirty="0" err="1" smtClean="0"/>
              <a:t>settings.gradle</a:t>
            </a:r>
            <a:r>
              <a:rPr lang="en-US" baseline="0" dirty="0" smtClean="0"/>
              <a:t> file</a:t>
            </a:r>
          </a:p>
          <a:p>
            <a:pPr marL="0" indent="0">
              <a:buFont typeface="+mj-lt"/>
              <a:buNone/>
            </a:pPr>
            <a:r>
              <a:rPr lang="en-US" baseline="0" dirty="0" smtClean="0"/>
              <a:t>2.Config </a:t>
            </a:r>
            <a:r>
              <a:rPr lang="en-US" baseline="0" dirty="0" smtClean="0"/>
              <a:t>- Execute *all* of the projects involved (Runs </a:t>
            </a:r>
            <a:r>
              <a:rPr lang="en-US" baseline="0" dirty="0" err="1" smtClean="0"/>
              <a:t>everthing</a:t>
            </a:r>
            <a:r>
              <a:rPr lang="en-US" baseline="0" dirty="0" smtClean="0"/>
              <a:t> that is not part of the task actions) Create Task Graph! </a:t>
            </a:r>
          </a:p>
          <a:p>
            <a:pPr marL="0" indent="0">
              <a:buFont typeface="+mj-lt"/>
              <a:buNone/>
            </a:pPr>
            <a:r>
              <a:rPr lang="en-US" baseline="0" dirty="0" smtClean="0"/>
              <a:t>3.Executes </a:t>
            </a:r>
            <a:r>
              <a:rPr lang="en-US" baseline="0" dirty="0" smtClean="0"/>
              <a:t>the task graph based on what tasks you specified on the command line.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27</a:t>
            </a:fld>
            <a:endParaRPr lang="en-US"/>
          </a:p>
        </p:txBody>
      </p:sp>
    </p:spTree>
    <p:extLst>
      <p:ext uri="{BB962C8B-B14F-4D97-AF65-F5344CB8AC3E}">
        <p14:creationId xmlns:p14="http://schemas.microsoft.com/office/powerpoint/2010/main" val="4025686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Gradle</a:t>
            </a:r>
            <a:r>
              <a:rPr lang="en-US" dirty="0" smtClean="0"/>
              <a:t> Documentation is excellent</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28</a:t>
            </a:fld>
            <a:endParaRPr lang="en-US"/>
          </a:p>
        </p:txBody>
      </p:sp>
    </p:spTree>
    <p:extLst>
      <p:ext uri="{BB962C8B-B14F-4D97-AF65-F5344CB8AC3E}">
        <p14:creationId xmlns:p14="http://schemas.microsoft.com/office/powerpoint/2010/main" val="3097085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a:t>
            </a:r>
            <a:r>
              <a:rPr lang="en-US" b="1" dirty="0" smtClean="0"/>
              <a:t>OK, that is what I would</a:t>
            </a:r>
            <a:r>
              <a:rPr lang="en-US" b="1" baseline="0" dirty="0" smtClean="0"/>
              <a:t> consider the bare minimum </a:t>
            </a:r>
            <a:r>
              <a:rPr lang="en-US" baseline="0" dirty="0" smtClean="0"/>
              <a:t>of what you need to be able to start getting good!</a:t>
            </a:r>
          </a:p>
          <a:p>
            <a:pPr marL="0" indent="0">
              <a:buFont typeface="+mj-lt"/>
              <a:buNone/>
            </a:pPr>
            <a:r>
              <a:rPr lang="en-US" baseline="0" dirty="0" smtClean="0"/>
              <a:t>2.So now  lets get good </a:t>
            </a:r>
            <a:endParaRPr lang="en-US" dirty="0" smtClean="0"/>
          </a:p>
          <a:p>
            <a:endParaRPr lang="en-US" dirty="0" smtClean="0"/>
          </a:p>
          <a:p>
            <a:endParaRPr lang="en-US" dirty="0" smtClean="0"/>
          </a:p>
          <a:p>
            <a:r>
              <a:rPr lang="en-US" dirty="0" smtClean="0"/>
              <a:t>OK </a:t>
            </a:r>
            <a:r>
              <a:rPr lang="en-US" dirty="0" smtClean="0"/>
              <a:t>So if you got here you have</a:t>
            </a:r>
            <a:r>
              <a:rPr lang="en-US" baseline="0" dirty="0" smtClean="0"/>
              <a:t> enough of a basic understanding you should be able to use </a:t>
            </a:r>
            <a:r>
              <a:rPr lang="en-US" baseline="0" dirty="0" err="1" smtClean="0"/>
              <a:t>gradle</a:t>
            </a:r>
            <a:r>
              <a:rPr lang="en-US" baseline="0" dirty="0" smtClean="0"/>
              <a:t> effectively. </a:t>
            </a:r>
          </a:p>
          <a:p>
            <a:r>
              <a:rPr lang="en-US" baseline="0" dirty="0" smtClean="0"/>
              <a:t>You can leave now. </a:t>
            </a:r>
          </a:p>
          <a:p>
            <a:r>
              <a:rPr lang="en-US" baseline="0" dirty="0" smtClean="0"/>
              <a:t>But there is a lot more in </a:t>
            </a:r>
            <a:r>
              <a:rPr lang="en-US" baseline="0" dirty="0" err="1" smtClean="0"/>
              <a:t>gradle</a:t>
            </a:r>
            <a:r>
              <a:rPr lang="en-US" baseline="0" dirty="0" smtClean="0"/>
              <a:t>. Let did deeper to get better</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29</a:t>
            </a:fld>
            <a:endParaRPr lang="en-US"/>
          </a:p>
        </p:txBody>
      </p:sp>
    </p:spTree>
    <p:extLst>
      <p:ext uri="{BB962C8B-B14F-4D97-AF65-F5344CB8AC3E}">
        <p14:creationId xmlns:p14="http://schemas.microsoft.com/office/powerpoint/2010/main" val="601109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1.Here is an EXAMPLE of </a:t>
            </a:r>
            <a:r>
              <a:rPr lang="en-US" dirty="0" err="1" smtClean="0"/>
              <a:t>understaing</a:t>
            </a:r>
            <a:r>
              <a:rPr lang="en-US" dirty="0" smtClean="0"/>
              <a:t> your objects</a:t>
            </a:r>
            <a:endParaRPr lang="en-US" baseline="0" dirty="0" smtClean="0"/>
          </a:p>
          <a:p>
            <a:pPr marL="0" indent="0">
              <a:buFont typeface="+mj-lt"/>
              <a:buNone/>
            </a:pPr>
            <a:endParaRPr lang="en-US" baseline="0" dirty="0" smtClean="0"/>
          </a:p>
          <a:p>
            <a:pPr marL="0" indent="0">
              <a:buFont typeface="+mj-lt"/>
              <a:buNone/>
            </a:pPr>
            <a:r>
              <a:rPr lang="en-US" baseline="0" dirty="0" smtClean="0"/>
              <a:t>2.I WANT to know EXACTLY where my dependencies are being fetched from…. </a:t>
            </a:r>
          </a:p>
          <a:p>
            <a:pPr marL="0" indent="0">
              <a:buFont typeface="+mj-lt"/>
              <a:buNone/>
            </a:pPr>
            <a:r>
              <a:rPr lang="en-US" baseline="0" dirty="0" smtClean="0"/>
              <a:t>3.I know </a:t>
            </a:r>
            <a:r>
              <a:rPr lang="en-US" baseline="0" dirty="0" smtClean="0"/>
              <a:t>that the project has a “</a:t>
            </a:r>
            <a:r>
              <a:rPr lang="en-US" baseline="0" dirty="0" err="1" smtClean="0"/>
              <a:t>ConfigurationContainer</a:t>
            </a:r>
            <a:r>
              <a:rPr lang="en-US" baseline="0" dirty="0" smtClean="0"/>
              <a:t>” </a:t>
            </a:r>
          </a:p>
          <a:p>
            <a:pPr marL="0" indent="0">
              <a:buFont typeface="+mj-lt"/>
              <a:buNone/>
            </a:pPr>
            <a:r>
              <a:rPr lang="en-US" dirty="0" smtClean="0"/>
              <a:t>4.That</a:t>
            </a:r>
            <a:r>
              <a:rPr lang="en-US" baseline="0" dirty="0" smtClean="0"/>
              <a:t> </a:t>
            </a:r>
            <a:r>
              <a:rPr lang="en-US" baseline="0" dirty="0" smtClean="0"/>
              <a:t>container has a list of Configuration objects </a:t>
            </a:r>
          </a:p>
          <a:p>
            <a:pPr marL="0" indent="0">
              <a:buFont typeface="+mj-lt"/>
              <a:buNone/>
            </a:pPr>
            <a:r>
              <a:rPr lang="en-US" baseline="0" dirty="0" smtClean="0"/>
              <a:t>5.A </a:t>
            </a:r>
            <a:r>
              <a:rPr lang="en-US" baseline="0" dirty="0" smtClean="0"/>
              <a:t>Configuration object extends </a:t>
            </a:r>
            <a:r>
              <a:rPr lang="en-US" baseline="0" dirty="0" err="1" smtClean="0"/>
              <a:t>FileCollection</a:t>
            </a:r>
            <a:r>
              <a:rPr lang="en-US" baseline="0" dirty="0" smtClean="0"/>
              <a:t> (Which is the actual dependencies) </a:t>
            </a:r>
            <a:endParaRPr lang="en-US" baseline="0" dirty="0" smtClean="0"/>
          </a:p>
          <a:p>
            <a:pPr marL="0" indent="0">
              <a:buFont typeface="+mj-lt"/>
              <a:buNone/>
            </a:pPr>
            <a:endParaRPr lang="en-US" baseline="0" dirty="0" smtClean="0"/>
          </a:p>
          <a:p>
            <a:pPr marL="0" indent="0">
              <a:buFont typeface="+mj-lt"/>
              <a:buNone/>
            </a:pPr>
            <a:r>
              <a:rPr lang="en-US" baseline="0" dirty="0" smtClean="0"/>
              <a:t>6.I can use the power of GROOVY to print out the actual file name of the file that is going to be on the </a:t>
            </a:r>
            <a:r>
              <a:rPr lang="en-US" baseline="0" dirty="0" err="1" smtClean="0"/>
              <a:t>classpath</a:t>
            </a:r>
            <a:r>
              <a:rPr lang="en-US" baseline="0" dirty="0" smtClean="0"/>
              <a:t>. </a:t>
            </a:r>
          </a:p>
          <a:p>
            <a:pPr marL="0" indent="0">
              <a:buFont typeface="+mj-lt"/>
              <a:buNone/>
            </a:pPr>
            <a:r>
              <a:rPr lang="en-US" baseline="0" dirty="0" smtClean="0"/>
              <a:t>NO DOUBT WHERE A DEPENDENCY IS COMING FROM</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30</a:t>
            </a:fld>
            <a:endParaRPr lang="en-US"/>
          </a:p>
        </p:txBody>
      </p:sp>
    </p:spTree>
    <p:extLst>
      <p:ext uri="{BB962C8B-B14F-4D97-AF65-F5344CB8AC3E}">
        <p14:creationId xmlns:p14="http://schemas.microsoft.com/office/powerpoint/2010/main" val="2356118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1200" kern="1200" dirty="0" smtClean="0">
                <a:solidFill>
                  <a:schemeClr val="tx1"/>
                </a:solidFill>
                <a:effectLst/>
                <a:latin typeface="+mn-lt"/>
                <a:ea typeface="+mn-ea"/>
                <a:cs typeface="+mn-cs"/>
              </a:rPr>
              <a:t>1.Builds have traditionally</a:t>
            </a:r>
            <a:r>
              <a:rPr lang="en-US" sz="1200" kern="1200" baseline="0" dirty="0" smtClean="0">
                <a:solidFill>
                  <a:schemeClr val="tx1"/>
                </a:solidFill>
                <a:effectLst/>
                <a:latin typeface="+mn-lt"/>
                <a:ea typeface="+mn-ea"/>
                <a:cs typeface="+mn-cs"/>
              </a:rPr>
              <a:t> been shunned by developers - That</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s changing though.  </a:t>
            </a:r>
          </a:p>
          <a:p>
            <a:pPr marL="0" lvl="0" indent="0">
              <a:buFont typeface="+mj-lt"/>
              <a:buNone/>
            </a:pPr>
            <a:r>
              <a:rPr lang="en-US" sz="1200" kern="1200" baseline="0" dirty="0" smtClean="0">
                <a:solidFill>
                  <a:schemeClr val="tx1"/>
                </a:solidFill>
                <a:effectLst/>
                <a:latin typeface="+mn-lt"/>
                <a:ea typeface="+mn-ea"/>
                <a:cs typeface="+mn-cs"/>
              </a:rPr>
              <a:t> ---With the way modern software development is done, you are forced to face up to building your software</a:t>
            </a:r>
          </a:p>
          <a:p>
            <a:pPr marL="0" lvl="0" indent="0">
              <a:buFont typeface="+mj-lt"/>
              <a:buNone/>
            </a:pPr>
            <a:r>
              <a:rPr lang="en-US" sz="1200" kern="1200" baseline="0" dirty="0" smtClean="0">
                <a:solidFill>
                  <a:schemeClr val="tx1"/>
                </a:solidFill>
                <a:effectLst/>
                <a:latin typeface="+mn-lt"/>
                <a:ea typeface="+mn-ea"/>
                <a:cs typeface="+mn-cs"/>
              </a:rPr>
              <a:t>--- Reproducible builds in different environments</a:t>
            </a:r>
          </a:p>
          <a:p>
            <a:pPr marL="0" lvl="0" indent="0">
              <a:buFont typeface="+mj-lt"/>
              <a:buNone/>
            </a:pPr>
            <a:r>
              <a:rPr lang="en-US" sz="1200" kern="1200" baseline="0" dirty="0" smtClean="0">
                <a:solidFill>
                  <a:schemeClr val="tx1"/>
                </a:solidFill>
                <a:effectLst/>
                <a:latin typeface="+mn-lt"/>
                <a:ea typeface="+mn-ea"/>
                <a:cs typeface="+mn-cs"/>
              </a:rPr>
              <a:t> ---So you need a good tools</a:t>
            </a:r>
          </a:p>
          <a:p>
            <a:pPr marL="0" lvl="0" indent="0">
              <a:buFont typeface="+mj-lt"/>
              <a:buNone/>
            </a:pPr>
            <a:r>
              <a:rPr lang="en-US" sz="1200" kern="1200" baseline="0" dirty="0" smtClean="0">
                <a:solidFill>
                  <a:schemeClr val="tx1"/>
                </a:solidFill>
                <a:effectLst/>
                <a:latin typeface="+mn-lt"/>
                <a:ea typeface="+mn-ea"/>
                <a:cs typeface="+mn-cs"/>
              </a:rPr>
              <a:t>2. You want to tell your build WHAT to do.  Not HOW to do it right? </a:t>
            </a:r>
          </a:p>
          <a:p>
            <a:pPr marL="0" lvl="0" indent="0">
              <a:buFont typeface="+mj-lt"/>
              <a:buNone/>
            </a:pPr>
            <a:r>
              <a:rPr lang="en-US" sz="1200" kern="1200" baseline="0" dirty="0" smtClean="0">
                <a:solidFill>
                  <a:schemeClr val="tx1"/>
                </a:solidFill>
                <a:effectLst/>
                <a:latin typeface="+mn-lt"/>
                <a:ea typeface="+mn-ea"/>
                <a:cs typeface="+mn-cs"/>
              </a:rPr>
              <a:t>--- Declarative </a:t>
            </a:r>
            <a:r>
              <a:rPr lang="en-US" sz="1200" kern="1200" baseline="0" dirty="0" err="1" smtClean="0">
                <a:solidFill>
                  <a:schemeClr val="tx1"/>
                </a:solidFill>
                <a:effectLst/>
                <a:latin typeface="+mn-lt"/>
                <a:ea typeface="+mn-ea"/>
                <a:cs typeface="+mn-cs"/>
              </a:rPr>
              <a:t>vs</a:t>
            </a:r>
            <a:r>
              <a:rPr lang="en-US" sz="1200" kern="1200" baseline="0" dirty="0" smtClean="0">
                <a:solidFill>
                  <a:schemeClr val="tx1"/>
                </a:solidFill>
                <a:effectLst/>
                <a:latin typeface="+mn-lt"/>
                <a:ea typeface="+mn-ea"/>
                <a:cs typeface="+mn-cs"/>
              </a:rPr>
              <a:t> Imperative.</a:t>
            </a:r>
          </a:p>
          <a:p>
            <a:pPr marL="0" lvl="0" indent="0">
              <a:buFont typeface="+mj-lt"/>
              <a:buNone/>
            </a:pPr>
            <a:r>
              <a:rPr lang="en-US" sz="1200" kern="1200" baseline="0" dirty="0" smtClean="0">
                <a:solidFill>
                  <a:schemeClr val="tx1"/>
                </a:solidFill>
                <a:effectLst/>
                <a:latin typeface="+mn-lt"/>
                <a:ea typeface="+mn-ea"/>
                <a:cs typeface="+mn-cs"/>
              </a:rPr>
              <a:t>3. Also, we are developers, we don’t want to program in XML. There are programming languages for a reason</a:t>
            </a:r>
          </a:p>
          <a:p>
            <a:pPr marL="0" lvl="0" indent="0">
              <a:buFont typeface="+mj-lt"/>
              <a:buNone/>
            </a:pPr>
            <a:r>
              <a:rPr lang="en-US" sz="1200" kern="1200" baseline="0" dirty="0" smtClean="0">
                <a:solidFill>
                  <a:schemeClr val="tx1"/>
                </a:solidFill>
                <a:effectLst/>
                <a:latin typeface="+mn-lt"/>
                <a:ea typeface="+mn-ea"/>
                <a:cs typeface="+mn-cs"/>
              </a:rPr>
              <a:t>4. </a:t>
            </a:r>
            <a:r>
              <a:rPr lang="en-US" sz="1200" kern="1200" baseline="0" dirty="0" err="1" smtClean="0">
                <a:solidFill>
                  <a:schemeClr val="tx1"/>
                </a:solidFill>
                <a:effectLst/>
                <a:latin typeface="+mn-lt"/>
                <a:ea typeface="+mn-ea"/>
                <a:cs typeface="+mn-cs"/>
              </a:rPr>
              <a:t>Gradle</a:t>
            </a:r>
            <a:r>
              <a:rPr lang="en-US" sz="1200" kern="1200" baseline="0" dirty="0" smtClean="0">
                <a:solidFill>
                  <a:schemeClr val="tx1"/>
                </a:solidFill>
                <a:effectLst/>
                <a:latin typeface="+mn-lt"/>
                <a:ea typeface="+mn-ea"/>
                <a:cs typeface="+mn-cs"/>
              </a:rPr>
              <a:t> has a better dependency management story than other tools that are out there. </a:t>
            </a:r>
          </a:p>
          <a:p>
            <a:pPr marL="0" lvl="0" indent="0">
              <a:buFont typeface="+mj-lt"/>
              <a:buNone/>
            </a:pPr>
            <a:r>
              <a:rPr lang="en-US" sz="1200" kern="1200" baseline="0" dirty="0" smtClean="0">
                <a:solidFill>
                  <a:schemeClr val="tx1"/>
                </a:solidFill>
                <a:effectLst/>
                <a:latin typeface="+mn-lt"/>
                <a:ea typeface="+mn-ea"/>
                <a:cs typeface="+mn-cs"/>
              </a:rPr>
              <a:t>5. </a:t>
            </a:r>
            <a:r>
              <a:rPr lang="en-US" sz="1200" kern="1200" baseline="0" dirty="0" err="1" smtClean="0">
                <a:solidFill>
                  <a:schemeClr val="tx1"/>
                </a:solidFill>
                <a:effectLst/>
                <a:latin typeface="+mn-lt"/>
                <a:ea typeface="+mn-ea"/>
                <a:cs typeface="+mn-cs"/>
              </a:rPr>
              <a:t>Gradle</a:t>
            </a:r>
            <a:r>
              <a:rPr lang="en-US" sz="1200" kern="1200" baseline="0" dirty="0" smtClean="0">
                <a:solidFill>
                  <a:schemeClr val="tx1"/>
                </a:solidFill>
                <a:effectLst/>
                <a:latin typeface="+mn-lt"/>
                <a:ea typeface="+mn-ea"/>
                <a:cs typeface="+mn-cs"/>
              </a:rPr>
              <a:t> is powerful - but also flexible. </a:t>
            </a:r>
          </a:p>
          <a:p>
            <a:pPr marL="0" lvl="0" indent="0">
              <a:buFont typeface="+mj-lt"/>
              <a:buNone/>
            </a:pPr>
            <a:endParaRPr lang="en-US" sz="1200" kern="1200" baseline="0" dirty="0" smtClean="0">
              <a:solidFill>
                <a:schemeClr val="tx1"/>
              </a:solidFill>
              <a:effectLst/>
              <a:latin typeface="+mn-lt"/>
              <a:ea typeface="+mn-ea"/>
              <a:cs typeface="+mn-cs"/>
            </a:endParaRPr>
          </a:p>
          <a:p>
            <a:pPr marL="628650" lvl="1" indent="-171450">
              <a:buFontTx/>
              <a:buChar char="•"/>
            </a:pPr>
            <a:endParaRPr lang="en-US" sz="1200" kern="1200" dirty="0" smtClean="0">
              <a:solidFill>
                <a:schemeClr val="tx1"/>
              </a:solidFill>
              <a:effectLst/>
              <a:latin typeface="+mn-lt"/>
              <a:ea typeface="+mn-ea"/>
              <a:cs typeface="+mn-cs"/>
            </a:endParaRPr>
          </a:p>
          <a:p>
            <a:pPr marL="628650" lvl="1" indent="-171450">
              <a:buFontTx/>
              <a:buChar char="•"/>
            </a:pPr>
            <a:endParaRPr lang="en-US" sz="1200" kern="1200" dirty="0" smtClean="0">
              <a:solidFill>
                <a:schemeClr val="tx1"/>
              </a:solidFill>
              <a:effectLst/>
              <a:latin typeface="+mn-lt"/>
              <a:ea typeface="+mn-ea"/>
              <a:cs typeface="+mn-cs"/>
            </a:endParaRPr>
          </a:p>
          <a:p>
            <a:pPr marL="628650" lvl="1" indent="-171450">
              <a:buFontTx/>
              <a:buChar char="•"/>
            </a:pPr>
            <a:endParaRPr lang="en-US" sz="1200" kern="1200" dirty="0" smtClean="0">
              <a:solidFill>
                <a:schemeClr val="tx1"/>
              </a:solidFill>
              <a:effectLst/>
              <a:latin typeface="+mn-lt"/>
              <a:ea typeface="+mn-ea"/>
              <a:cs typeface="+mn-cs"/>
            </a:endParaRPr>
          </a:p>
          <a:p>
            <a:pPr marL="628650" lvl="1" indent="-171450">
              <a:buFontTx/>
              <a:buChar char="•"/>
            </a:pP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Builds have been treated historically very superficially... but that is changing in a big way! We need to. CI, Continuous Delivery,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micro services, multiple projects, reproducible environments, cloud computing..</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-declarative / imperative  --- executional unit  ('Do this' </a:t>
            </a:r>
            <a:r>
              <a:rPr lang="en-US" sz="1200" kern="1200" dirty="0" err="1" smtClean="0">
                <a:solidFill>
                  <a:schemeClr val="tx1"/>
                </a:solidFill>
                <a:effectLst/>
                <a:latin typeface="+mn-lt"/>
                <a:ea typeface="+mn-ea"/>
                <a:cs typeface="+mn-cs"/>
              </a:rPr>
              <a:t>vs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have this')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  ant only </a:t>
            </a:r>
            <a:r>
              <a:rPr lang="en-US" sz="1200" kern="1200" dirty="0" err="1" smtClean="0">
                <a:solidFill>
                  <a:schemeClr val="tx1"/>
                </a:solidFill>
                <a:effectLst/>
                <a:latin typeface="+mn-lt"/>
                <a:ea typeface="+mn-ea"/>
                <a:cs typeface="+mn-cs"/>
              </a:rPr>
              <a:t>imperitive</a:t>
            </a:r>
            <a:r>
              <a:rPr lang="en-US" sz="1200" kern="1200" dirty="0" smtClean="0">
                <a:solidFill>
                  <a:schemeClr val="tx1"/>
                </a:solidFill>
                <a:effectLst/>
                <a:latin typeface="+mn-lt"/>
                <a:ea typeface="+mn-ea"/>
                <a:cs typeface="+mn-cs"/>
              </a:rPr>
              <a:t> / maven more declarative but rigid /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very declarative but also </a:t>
            </a:r>
            <a:r>
              <a:rPr lang="en-US" sz="1200" kern="1200" dirty="0" err="1" smtClean="0">
                <a:solidFill>
                  <a:schemeClr val="tx1"/>
                </a:solidFill>
                <a:effectLst/>
                <a:latin typeface="+mn-lt"/>
                <a:ea typeface="+mn-ea"/>
                <a:cs typeface="+mn-cs"/>
              </a:rPr>
              <a:t>imperitive</a:t>
            </a:r>
            <a:r>
              <a:rPr lang="en-US" sz="1200" kern="1200" dirty="0" smtClean="0">
                <a:solidFill>
                  <a:schemeClr val="tx1"/>
                </a:solidFill>
                <a:effectLst/>
                <a:latin typeface="+mn-lt"/>
                <a:ea typeface="+mn-ea"/>
                <a:cs typeface="+mn-cs"/>
              </a:rPr>
              <a:t> when it needs to be</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much more declarative build--- i.e. android plugin! - android is much more complex than normal java build - but hidden</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  Key - ant too low level   - maven only project level declarative -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can be much more declarative via lower level declarative elements (sweet spot)  -.</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-Write your build in programming </a:t>
            </a:r>
            <a:r>
              <a:rPr lang="en-US" sz="1200" kern="1200" dirty="0" err="1" smtClean="0">
                <a:solidFill>
                  <a:schemeClr val="tx1"/>
                </a:solidFill>
                <a:effectLst/>
                <a:latin typeface="+mn-lt"/>
                <a:ea typeface="+mn-ea"/>
                <a:cs typeface="+mn-cs"/>
              </a:rPr>
              <a:t>lang</a:t>
            </a:r>
            <a:r>
              <a:rPr lang="en-US" sz="1200" kern="1200" dirty="0" smtClean="0">
                <a:solidFill>
                  <a:schemeClr val="tx1"/>
                </a:solidFill>
                <a:effectLst/>
                <a:latin typeface="+mn-lt"/>
                <a:ea typeface="+mn-ea"/>
                <a:cs typeface="+mn-cs"/>
              </a:rPr>
              <a:t>, not xml</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-Better Dependency Management story (multiple different repo types... </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-Flexible </a:t>
            </a:r>
            <a:r>
              <a:rPr lang="en-US" sz="1200" kern="1200" dirty="0" err="1" smtClean="0">
                <a:solidFill>
                  <a:schemeClr val="tx1"/>
                </a:solidFill>
                <a:effectLst/>
                <a:latin typeface="+mn-lt"/>
                <a:ea typeface="+mn-ea"/>
                <a:cs typeface="+mn-cs"/>
              </a:rPr>
              <a:t>Lifecyle</a:t>
            </a:r>
            <a:r>
              <a:rPr lang="en-US" sz="1200" kern="1200" dirty="0" smtClean="0">
                <a:solidFill>
                  <a:schemeClr val="tx1"/>
                </a:solidFill>
                <a:effectLst/>
                <a:latin typeface="+mn-lt"/>
                <a:ea typeface="+mn-ea"/>
                <a:cs typeface="+mn-cs"/>
              </a:rPr>
              <a:t> - more control over the lifecycle</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4</a:t>
            </a:fld>
            <a:endParaRPr lang="en-US"/>
          </a:p>
        </p:txBody>
      </p:sp>
    </p:spTree>
    <p:extLst>
      <p:ext uri="{BB962C8B-B14F-4D97-AF65-F5344CB8AC3E}">
        <p14:creationId xmlns:p14="http://schemas.microsoft.com/office/powerpoint/2010/main" val="3321917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What</a:t>
            </a:r>
            <a:r>
              <a:rPr lang="en-US" baseline="0" dirty="0" smtClean="0"/>
              <a:t> is the point of the </a:t>
            </a:r>
            <a:r>
              <a:rPr lang="en-US" baseline="0" dirty="0" err="1" smtClean="0"/>
              <a:t>buildscript</a:t>
            </a:r>
            <a:r>
              <a:rPr lang="en-US" baseline="0" dirty="0" smtClean="0"/>
              <a:t> block?  (I have noticed confusion about this so I just want to go over it real quick)</a:t>
            </a:r>
          </a:p>
          <a:p>
            <a:pPr marL="0" indent="0">
              <a:buFont typeface="+mj-lt"/>
              <a:buNone/>
            </a:pPr>
            <a:endParaRPr lang="en-US" baseline="0" dirty="0" smtClean="0"/>
          </a:p>
          <a:p>
            <a:pPr marL="0" indent="0">
              <a:buFont typeface="+mj-lt"/>
              <a:buNone/>
            </a:pPr>
            <a:r>
              <a:rPr lang="en-US" baseline="0" dirty="0" smtClean="0"/>
              <a:t>Lets say I want to use a 3</a:t>
            </a:r>
            <a:r>
              <a:rPr lang="en-US" baseline="30000" dirty="0" smtClean="0"/>
              <a:t>rd</a:t>
            </a:r>
            <a:r>
              <a:rPr lang="en-US" baseline="0" dirty="0" smtClean="0"/>
              <a:t> party plugin… How would </a:t>
            </a:r>
            <a:r>
              <a:rPr lang="en-US" baseline="0" dirty="0" err="1" smtClean="0"/>
              <a:t>gradle</a:t>
            </a:r>
            <a:r>
              <a:rPr lang="en-US" baseline="0" dirty="0" smtClean="0"/>
              <a:t> know how to use it to set up my project… </a:t>
            </a:r>
          </a:p>
          <a:p>
            <a:pPr marL="0" indent="0">
              <a:buFont typeface="+mj-lt"/>
              <a:buNone/>
            </a:pPr>
            <a:endParaRPr lang="en-US" baseline="0" dirty="0" smtClean="0"/>
          </a:p>
          <a:p>
            <a:pPr marL="0" indent="0">
              <a:buFont typeface="+mj-lt"/>
              <a:buNone/>
            </a:pPr>
            <a:r>
              <a:rPr lang="en-US" baseline="0" dirty="0" smtClean="0"/>
              <a:t>KET! This is </a:t>
            </a:r>
            <a:r>
              <a:rPr lang="en-US" b="1" baseline="0" dirty="0" smtClean="0"/>
              <a:t>configuration phase dependencies </a:t>
            </a:r>
            <a:r>
              <a:rPr lang="en-US" baseline="0" dirty="0" smtClean="0"/>
              <a:t>- not </a:t>
            </a:r>
            <a:r>
              <a:rPr lang="en-US" b="1" baseline="0" dirty="0" smtClean="0"/>
              <a:t>execution phase </a:t>
            </a:r>
            <a:r>
              <a:rPr lang="en-US" baseline="0" dirty="0" smtClean="0"/>
              <a:t>dependencies! </a:t>
            </a:r>
          </a:p>
          <a:p>
            <a:pPr marL="0" indent="0">
              <a:buFont typeface="+mj-lt"/>
              <a:buNone/>
            </a:pPr>
            <a:endParaRPr lang="en-US" baseline="0" dirty="0" smtClean="0"/>
          </a:p>
          <a:p>
            <a:pPr marL="0" indent="0">
              <a:buFont typeface="+mj-lt"/>
              <a:buNone/>
            </a:pPr>
            <a:r>
              <a:rPr lang="en-US" baseline="0" dirty="0" smtClean="0"/>
              <a:t>-BASICALLY IT  </a:t>
            </a:r>
            <a:r>
              <a:rPr lang="en-US" sz="1200" kern="1200" dirty="0" smtClean="0">
                <a:solidFill>
                  <a:schemeClr val="tx1"/>
                </a:solidFill>
                <a:effectLst/>
                <a:latin typeface="+mn-lt"/>
                <a:ea typeface="+mn-ea"/>
                <a:cs typeface="+mn-cs"/>
              </a:rPr>
              <a:t>determines </a:t>
            </a:r>
            <a:r>
              <a:rPr lang="en-US" sz="1200" kern="1200" dirty="0" smtClean="0">
                <a:solidFill>
                  <a:schemeClr val="tx1"/>
                </a:solidFill>
                <a:effectLst/>
                <a:latin typeface="+mn-lt"/>
                <a:ea typeface="+mn-ea"/>
                <a:cs typeface="+mn-cs"/>
              </a:rPr>
              <a:t>which plugins, task </a:t>
            </a:r>
            <a:r>
              <a:rPr lang="en-US" sz="1200" kern="1200" dirty="0" smtClean="0">
                <a:solidFill>
                  <a:schemeClr val="tx1"/>
                </a:solidFill>
                <a:effectLst/>
                <a:latin typeface="+mn-lt"/>
                <a:ea typeface="+mn-ea"/>
                <a:cs typeface="+mn-cs"/>
              </a:rPr>
              <a:t>classes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a:t>
            </a:r>
            <a:r>
              <a:rPr lang="en-US" sz="1200" kern="1200" dirty="0" smtClean="0">
                <a:solidFill>
                  <a:schemeClr val="tx1"/>
                </a:solidFill>
                <a:effectLst/>
                <a:latin typeface="+mn-lt"/>
                <a:ea typeface="+mn-ea"/>
                <a:cs typeface="+mn-cs"/>
              </a:rPr>
              <a:t>available for use in the rest of the build </a:t>
            </a:r>
            <a:r>
              <a:rPr lang="en-US" sz="1200" kern="1200" dirty="0" smtClean="0">
                <a:solidFill>
                  <a:schemeClr val="tx1"/>
                </a:solidFill>
                <a:effectLst/>
                <a:latin typeface="+mn-lt"/>
                <a:ea typeface="+mn-ea"/>
                <a:cs typeface="+mn-cs"/>
              </a:rPr>
              <a:t>script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89271A2-C473-0A41-938A-A062B5E92B13}" type="slidenum">
              <a:rPr lang="en-US" smtClean="0"/>
              <a:t>31</a:t>
            </a:fld>
            <a:endParaRPr lang="en-US"/>
          </a:p>
        </p:txBody>
      </p:sp>
    </p:spTree>
    <p:extLst>
      <p:ext uri="{BB962C8B-B14F-4D97-AF65-F5344CB8AC3E}">
        <p14:creationId xmlns:p14="http://schemas.microsoft.com/office/powerpoint/2010/main" val="456576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smtClean="0"/>
              <a:t>I will harp on DECLARATIVE BUILDS over and over in this talk for good reason</a:t>
            </a:r>
          </a:p>
          <a:p>
            <a:pPr marL="0" indent="0">
              <a:buFont typeface="+mj-lt"/>
              <a:buNone/>
            </a:pPr>
            <a:r>
              <a:rPr lang="en-US" dirty="0" smtClean="0"/>
              <a:t>1. Its too easy to get lazy</a:t>
            </a:r>
            <a:r>
              <a:rPr lang="en-US" baseline="0" dirty="0" smtClean="0"/>
              <a:t> and just do the exact thing you want </a:t>
            </a:r>
            <a:r>
              <a:rPr lang="en-US" baseline="0" dirty="0" err="1" smtClean="0"/>
              <a:t>imperitively</a:t>
            </a:r>
            <a:endParaRPr lang="en-US" dirty="0" smtClean="0"/>
          </a:p>
          <a:p>
            <a:pPr marL="0" indent="0">
              <a:buFont typeface="+mj-lt"/>
              <a:buNone/>
            </a:pPr>
            <a:endParaRPr lang="en-US" dirty="0" smtClean="0"/>
          </a:p>
          <a:p>
            <a:pPr marL="0" indent="0">
              <a:buFont typeface="+mj-lt"/>
              <a:buNone/>
            </a:pPr>
            <a:r>
              <a:rPr lang="en-US" dirty="0" smtClean="0"/>
              <a:t>2.Take the Example of the war plugin </a:t>
            </a:r>
          </a:p>
          <a:p>
            <a:pPr marL="0" indent="0">
              <a:buFont typeface="+mj-lt"/>
              <a:buNone/>
            </a:pPr>
            <a:r>
              <a:rPr lang="en-US" dirty="0" smtClean="0"/>
              <a:t>3.You could just create a war task, </a:t>
            </a:r>
          </a:p>
          <a:p>
            <a:pPr marL="0" indent="0">
              <a:buFont typeface="+mj-lt"/>
              <a:buNone/>
            </a:pPr>
            <a:r>
              <a:rPr lang="en-US" b="1" dirty="0" smtClean="0"/>
              <a:t>War</a:t>
            </a:r>
            <a:r>
              <a:rPr lang="en-US" b="1" baseline="0" dirty="0" smtClean="0"/>
              <a:t> </a:t>
            </a:r>
            <a:r>
              <a:rPr lang="en-US" b="1" baseline="0" dirty="0" smtClean="0"/>
              <a:t>plugin </a:t>
            </a:r>
            <a:r>
              <a:rPr lang="en-US" baseline="0" dirty="0" smtClean="0"/>
              <a:t>adds </a:t>
            </a:r>
            <a:r>
              <a:rPr lang="en-US" baseline="0" dirty="0" smtClean="0"/>
              <a:t>tasks, dependencies</a:t>
            </a:r>
            <a:endParaRPr lang="en-US" baseline="0" dirty="0" smtClean="0"/>
          </a:p>
          <a:p>
            <a:pPr marL="0" indent="0">
              <a:buFont typeface="+mj-lt"/>
              <a:buNone/>
            </a:pPr>
            <a:r>
              <a:rPr lang="en-US" baseline="0" dirty="0" smtClean="0"/>
              <a:t>new configurations  - </a:t>
            </a:r>
            <a:r>
              <a:rPr lang="en-US" baseline="0" dirty="0" err="1" smtClean="0"/>
              <a:t>providedCompile</a:t>
            </a:r>
            <a:r>
              <a:rPr lang="en-US" baseline="0" dirty="0" smtClean="0"/>
              <a:t> and </a:t>
            </a:r>
            <a:r>
              <a:rPr lang="en-US" baseline="0" dirty="0" err="1" smtClean="0"/>
              <a:t>ProvidedRuntime</a:t>
            </a:r>
            <a:endParaRPr lang="en-US" baseline="0" dirty="0" smtClean="0"/>
          </a:p>
          <a:p>
            <a:pPr marL="0" indent="0">
              <a:buFont typeface="+mj-lt"/>
              <a:buNone/>
            </a:pPr>
            <a:endParaRPr lang="en-US" dirty="0" smtClean="0"/>
          </a:p>
          <a:p>
            <a:pPr marL="0" indent="0">
              <a:buFont typeface="+mj-lt"/>
              <a:buNone/>
            </a:pPr>
            <a:r>
              <a:rPr lang="en-US" dirty="0" smtClean="0"/>
              <a:t>4.Using the war</a:t>
            </a:r>
            <a:r>
              <a:rPr lang="en-US" baseline="0" dirty="0" smtClean="0"/>
              <a:t> plugin you keep you build </a:t>
            </a:r>
            <a:r>
              <a:rPr lang="en-US" baseline="0" dirty="0" err="1" smtClean="0"/>
              <a:t>declarativey</a:t>
            </a:r>
            <a:r>
              <a:rPr lang="en-US" baseline="0" dirty="0" smtClean="0"/>
              <a:t> instead of telling your build all of these things yourself.</a:t>
            </a:r>
          </a:p>
          <a:p>
            <a:pPr marL="228600" indent="-228600">
              <a:buFont typeface="+mj-lt"/>
              <a:buAutoNum type="arabicPeriod"/>
            </a:pPr>
            <a:endParaRPr lang="en-US" baseline="0" dirty="0" smtClean="0"/>
          </a:p>
          <a:p>
            <a:pPr marL="228600" indent="-228600">
              <a:buFont typeface="+mj-lt"/>
              <a:buAutoNum type="arabicPeriod"/>
            </a:pPr>
            <a:endParaRPr lang="en-US" dirty="0" smtClean="0"/>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32</a:t>
            </a:fld>
            <a:endParaRPr lang="en-US"/>
          </a:p>
        </p:txBody>
      </p:sp>
    </p:spTree>
    <p:extLst>
      <p:ext uri="{BB962C8B-B14F-4D97-AF65-F5344CB8AC3E}">
        <p14:creationId xmlns:p14="http://schemas.microsoft.com/office/powerpoint/2010/main" val="295841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smtClean="0"/>
              <a:t>1.OK. How</a:t>
            </a:r>
            <a:r>
              <a:rPr lang="en-US" baseline="0" dirty="0" smtClean="0"/>
              <a:t> do we do it? </a:t>
            </a:r>
          </a:p>
          <a:p>
            <a:pPr marL="0" lvl="0" indent="0">
              <a:buNone/>
            </a:pPr>
            <a:r>
              <a:rPr lang="en-US" baseline="0" dirty="0" smtClean="0"/>
              <a:t>2.By Writing our own custom declarative elements obviously!  </a:t>
            </a:r>
          </a:p>
          <a:p>
            <a:pPr marL="0" lvl="0" indent="0">
              <a:buNone/>
            </a:pPr>
            <a:r>
              <a:rPr lang="en-US" baseline="0" dirty="0" smtClean="0"/>
              <a:t>3.I will show how to do this. </a:t>
            </a:r>
          </a:p>
          <a:p>
            <a:pPr marL="0" lvl="0" indent="0">
              <a:buNone/>
            </a:pPr>
            <a:r>
              <a:rPr lang="en-US" baseline="0" dirty="0" smtClean="0"/>
              <a:t>4.gradle makes it EASY to do this in a </a:t>
            </a:r>
            <a:r>
              <a:rPr lang="en-US" b="1" baseline="0" dirty="0" smtClean="0"/>
              <a:t>stepwise</a:t>
            </a:r>
            <a:r>
              <a:rPr lang="en-US" baseline="0" dirty="0" smtClean="0"/>
              <a:t> manner. </a:t>
            </a:r>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GOAL </a:t>
            </a:r>
            <a:r>
              <a:rPr lang="en-US" dirty="0" smtClean="0"/>
              <a:t>is a </a:t>
            </a:r>
            <a:r>
              <a:rPr lang="en-US" dirty="0" err="1" smtClean="0"/>
              <a:t>buildfile</a:t>
            </a:r>
            <a:r>
              <a:rPr lang="en-US" dirty="0" smtClean="0"/>
              <a:t> that simply</a:t>
            </a:r>
            <a:r>
              <a:rPr lang="en-US" baseline="0" dirty="0" smtClean="0"/>
              <a:t> can </a:t>
            </a:r>
            <a:r>
              <a:rPr lang="en-US" baseline="0" dirty="0" err="1" smtClean="0"/>
              <a:t>desciibe</a:t>
            </a:r>
            <a:r>
              <a:rPr lang="en-US" baseline="0" dirty="0" smtClean="0"/>
              <a:t> your project and say what you want to do / </a:t>
            </a:r>
          </a:p>
          <a:p>
            <a:pPr lvl="1"/>
            <a:r>
              <a:rPr lang="en-US" baseline="0" dirty="0" smtClean="0"/>
              <a:t>Not tell HOW to do things.</a:t>
            </a:r>
            <a:endParaRPr lang="en-US" dirty="0" smtClean="0"/>
          </a:p>
          <a:p>
            <a:pPr lvl="1"/>
            <a:endParaRPr lang="en-US" dirty="0" smtClean="0"/>
          </a:p>
          <a:p>
            <a:pPr lvl="1"/>
            <a:r>
              <a:rPr lang="en-US" dirty="0" smtClean="0"/>
              <a:t>Custom Task</a:t>
            </a:r>
          </a:p>
          <a:p>
            <a:pPr lvl="1"/>
            <a:r>
              <a:rPr lang="en-US" dirty="0" smtClean="0"/>
              <a:t>Custom</a:t>
            </a:r>
            <a:r>
              <a:rPr lang="en-US" baseline="0" dirty="0" smtClean="0"/>
              <a:t> plugin</a:t>
            </a:r>
          </a:p>
          <a:p>
            <a:pPr lvl="1"/>
            <a:endParaRPr lang="en-US" baseline="0" dirty="0" smtClean="0"/>
          </a:p>
          <a:p>
            <a:pPr lvl="1"/>
            <a:r>
              <a:rPr lang="en-US" baseline="0" dirty="0" smtClean="0"/>
              <a:t>You can put the source for the plugin in the </a:t>
            </a:r>
            <a:r>
              <a:rPr lang="en-US" baseline="0" dirty="0" err="1" smtClean="0"/>
              <a:t>rootProjectDir</a:t>
            </a:r>
            <a:r>
              <a:rPr lang="en-US" baseline="0" dirty="0" smtClean="0"/>
              <a:t>/</a:t>
            </a:r>
            <a:r>
              <a:rPr lang="en-US" baseline="0" dirty="0" err="1" smtClean="0"/>
              <a:t>buildSrc</a:t>
            </a:r>
            <a:r>
              <a:rPr lang="en-US" baseline="0" dirty="0" smtClean="0"/>
              <a:t>/</a:t>
            </a:r>
            <a:r>
              <a:rPr lang="en-US" baseline="0" dirty="0" err="1" smtClean="0"/>
              <a:t>src</a:t>
            </a:r>
            <a:r>
              <a:rPr lang="en-US" baseline="0" dirty="0" smtClean="0"/>
              <a:t>/main/groovy directory. </a:t>
            </a:r>
            <a:r>
              <a:rPr lang="en-US" baseline="0" dirty="0" err="1" smtClean="0"/>
              <a:t>Gradle</a:t>
            </a:r>
            <a:r>
              <a:rPr lang="en-US" baseline="0" dirty="0" smtClean="0"/>
              <a:t> will take care of compiling and testing the plugin and making it available on the </a:t>
            </a:r>
            <a:r>
              <a:rPr lang="en-US" baseline="0" dirty="0" err="1" smtClean="0"/>
              <a:t>classpath</a:t>
            </a:r>
            <a:r>
              <a:rPr lang="en-US" baseline="0" dirty="0" smtClean="0"/>
              <a:t> of the build script. </a:t>
            </a: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lvl="1"/>
            <a:endParaRPr lang="en-US" baseline="0" dirty="0" smtClean="0"/>
          </a:p>
          <a:p>
            <a:pPr lvl="1"/>
            <a:r>
              <a:rPr lang="en-US" dirty="0" smtClean="0"/>
              <a:t> </a:t>
            </a:r>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33</a:t>
            </a:fld>
            <a:endParaRPr lang="en-US"/>
          </a:p>
        </p:txBody>
      </p:sp>
    </p:spTree>
    <p:extLst>
      <p:ext uri="{BB962C8B-B14F-4D97-AF65-F5344CB8AC3E}">
        <p14:creationId xmlns:p14="http://schemas.microsoft.com/office/powerpoint/2010/main" val="295841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way, we do not have have our actions in the build file.  </a:t>
            </a:r>
          </a:p>
          <a:p>
            <a:r>
              <a:rPr lang="en-US" baseline="0" dirty="0" smtClean="0"/>
              <a:t>We don’t have to tell it HOW to do everything</a:t>
            </a:r>
          </a:p>
        </p:txBody>
      </p:sp>
      <p:sp>
        <p:nvSpPr>
          <p:cNvPr id="4" name="Slide Number Placeholder 3"/>
          <p:cNvSpPr>
            <a:spLocks noGrp="1"/>
          </p:cNvSpPr>
          <p:nvPr>
            <p:ph type="sldNum" sz="quarter" idx="10"/>
          </p:nvPr>
        </p:nvSpPr>
        <p:spPr/>
        <p:txBody>
          <a:bodyPr/>
          <a:lstStyle/>
          <a:p>
            <a:fld id="{489271A2-C473-0A41-938A-A062B5E92B13}" type="slidenum">
              <a:rPr lang="en-US" smtClean="0"/>
              <a:t>34</a:t>
            </a:fld>
            <a:endParaRPr lang="en-US"/>
          </a:p>
        </p:txBody>
      </p:sp>
    </p:spTree>
    <p:extLst>
      <p:ext uri="{BB962C8B-B14F-4D97-AF65-F5344CB8AC3E}">
        <p14:creationId xmlns:p14="http://schemas.microsoft.com/office/powerpoint/2010/main" val="3072381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1.Backgroud</a:t>
            </a:r>
            <a:r>
              <a:rPr lang="en-US" sz="1200" kern="1200" baseline="0" dirty="0" smtClean="0">
                <a:solidFill>
                  <a:schemeClr val="tx1"/>
                </a:solidFill>
                <a:effectLst/>
                <a:latin typeface="+mn-lt"/>
                <a:ea typeface="+mn-ea"/>
                <a:cs typeface="+mn-cs"/>
              </a:rPr>
              <a:t> process that</a:t>
            </a:r>
            <a:r>
              <a:rPr lang="en-US" sz="1200" kern="1200" dirty="0" smtClean="0">
                <a:solidFill>
                  <a:schemeClr val="tx1"/>
                </a:solidFill>
                <a:effectLst/>
                <a:latin typeface="+mn-lt"/>
                <a:ea typeface="+mn-ea"/>
                <a:cs typeface="+mn-cs"/>
              </a:rPr>
              <a:t> Optimizes speed of running the build</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2. DEFINIETELY </a:t>
            </a:r>
            <a:r>
              <a:rPr lang="en-US" sz="1200" kern="1200" dirty="0" smtClean="0">
                <a:solidFill>
                  <a:schemeClr val="tx1"/>
                </a:solidFill>
                <a:effectLst/>
                <a:latin typeface="+mn-lt"/>
                <a:ea typeface="+mn-ea"/>
                <a:cs typeface="+mn-cs"/>
              </a:rPr>
              <a:t>use in local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env</a:t>
            </a:r>
            <a:r>
              <a:rPr lang="en-US" sz="1800" dirty="0" smtClean="0">
                <a:effectLst/>
              </a:rPr>
              <a:t> - </a:t>
            </a:r>
            <a:r>
              <a:rPr lang="en-US" sz="1800" kern="1200" dirty="0" smtClean="0">
                <a:solidFill>
                  <a:schemeClr val="tx1"/>
                </a:solidFill>
                <a:effectLst/>
                <a:latin typeface="+mn-lt"/>
                <a:ea typeface="+mn-ea"/>
                <a:cs typeface="+mn-cs"/>
              </a:rPr>
              <a:t>.  really speed</a:t>
            </a:r>
            <a:r>
              <a:rPr lang="en-US" sz="1800" kern="1200" baseline="0" dirty="0" smtClean="0">
                <a:solidFill>
                  <a:schemeClr val="tx1"/>
                </a:solidFill>
                <a:effectLst/>
                <a:latin typeface="+mn-lt"/>
                <a:ea typeface="+mn-ea"/>
                <a:cs typeface="+mn-cs"/>
              </a:rPr>
              <a:t> up the </a:t>
            </a:r>
            <a:r>
              <a:rPr lang="en-US" sz="1800" kern="1200" dirty="0" smtClean="0">
                <a:solidFill>
                  <a:schemeClr val="tx1"/>
                </a:solidFill>
                <a:effectLst/>
                <a:latin typeface="+mn-lt"/>
                <a:ea typeface="+mn-ea"/>
                <a:cs typeface="+mn-cs"/>
              </a:rPr>
              <a:t>(startup and execution time of </a:t>
            </a:r>
            <a:r>
              <a:rPr lang="en-US" sz="1800" kern="1200" dirty="0" err="1" smtClean="0">
                <a:solidFill>
                  <a:schemeClr val="tx1"/>
                </a:solidFill>
                <a:effectLst/>
                <a:latin typeface="+mn-lt"/>
                <a:ea typeface="+mn-ea"/>
                <a:cs typeface="+mn-cs"/>
              </a:rPr>
              <a:t>gradle</a:t>
            </a:r>
            <a:r>
              <a:rPr lang="en-US" sz="18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 The tooling </a:t>
            </a:r>
            <a:r>
              <a:rPr lang="en-US" sz="1200" kern="1200" dirty="0" err="1" smtClean="0">
                <a:solidFill>
                  <a:schemeClr val="tx1"/>
                </a:solidFill>
                <a:effectLst/>
                <a:latin typeface="+mn-lt"/>
                <a:ea typeface="+mn-ea"/>
                <a:cs typeface="+mn-cs"/>
              </a:rPr>
              <a:t>api</a:t>
            </a:r>
            <a:r>
              <a:rPr lang="en-US" sz="1200" kern="1200" dirty="0" smtClean="0">
                <a:solidFill>
                  <a:schemeClr val="tx1"/>
                </a:solidFill>
                <a:effectLst/>
                <a:latin typeface="+mn-lt"/>
                <a:ea typeface="+mn-ea"/>
                <a:cs typeface="+mn-cs"/>
              </a:rPr>
              <a:t> really makes use of this</a:t>
            </a:r>
            <a:r>
              <a:rPr lang="en-US" sz="1200" kern="1200" baseline="0" dirty="0" smtClean="0">
                <a:solidFill>
                  <a:schemeClr val="tx1"/>
                </a:solidFill>
                <a:effectLst/>
                <a:latin typeface="+mn-lt"/>
                <a:ea typeface="+mn-ea"/>
                <a:cs typeface="+mn-cs"/>
              </a:rPr>
              <a:t>- for example your IDE can be in communication with the daemon to keep your configuration always up to date so the build can go straight to the execution phase</a:t>
            </a:r>
            <a:endParaRPr lang="en-US" sz="12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Lots </a:t>
            </a:r>
            <a:r>
              <a:rPr lang="en-US" sz="1200" kern="1200" dirty="0" smtClean="0">
                <a:solidFill>
                  <a:schemeClr val="tx1"/>
                </a:solidFill>
                <a:effectLst/>
                <a:latin typeface="+mn-lt"/>
                <a:ea typeface="+mn-ea"/>
                <a:cs typeface="+mn-cs"/>
              </a:rPr>
              <a:t>of future improvements are targeting this. Pay </a:t>
            </a:r>
            <a:r>
              <a:rPr lang="en-US" sz="1200" kern="1200" dirty="0" smtClean="0">
                <a:solidFill>
                  <a:schemeClr val="tx1"/>
                </a:solidFill>
                <a:effectLst/>
                <a:latin typeface="+mn-lt"/>
                <a:ea typeface="+mn-ea"/>
                <a:cs typeface="+mn-cs"/>
              </a:rPr>
              <a:t>attention</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5.</a:t>
            </a:r>
            <a:r>
              <a:rPr lang="en-US" sz="1200" kern="1200" baseline="0" dirty="0" smtClean="0">
                <a:solidFill>
                  <a:schemeClr val="tx1"/>
                </a:solidFill>
                <a:effectLst/>
                <a:latin typeface="+mn-lt"/>
                <a:ea typeface="+mn-ea"/>
                <a:cs typeface="+mn-cs"/>
              </a:rPr>
              <a:t> Here are ways to turn it on</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36</a:t>
            </a:fld>
            <a:endParaRPr lang="en-US"/>
          </a:p>
        </p:txBody>
      </p:sp>
    </p:spTree>
    <p:extLst>
      <p:ext uri="{BB962C8B-B14F-4D97-AF65-F5344CB8AC3E}">
        <p14:creationId xmlns:p14="http://schemas.microsoft.com/office/powerpoint/2010/main" val="1580480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1.I mentioned </a:t>
            </a:r>
            <a:r>
              <a:rPr lang="en-US" dirty="0" err="1" smtClean="0"/>
              <a:t>FileCollections</a:t>
            </a:r>
            <a:r>
              <a:rPr lang="en-US" dirty="0" smtClean="0"/>
              <a:t> earlier- </a:t>
            </a:r>
          </a:p>
          <a:p>
            <a:pPr marL="0" indent="0">
              <a:buFont typeface="+mj-lt"/>
              <a:buNone/>
            </a:pPr>
            <a:r>
              <a:rPr lang="en-US" dirty="0" smtClean="0"/>
              <a:t>2.I feel like it need to mention</a:t>
            </a:r>
            <a:r>
              <a:rPr lang="en-US" baseline="0" dirty="0" smtClean="0"/>
              <a:t> that there are File Trees as well. They are  </a:t>
            </a:r>
            <a:r>
              <a:rPr lang="en-US" baseline="0" dirty="0" smtClean="0"/>
              <a:t>when you want to keep the </a:t>
            </a:r>
            <a:r>
              <a:rPr lang="en-US" baseline="0" dirty="0" err="1" smtClean="0"/>
              <a:t>heirarchy</a:t>
            </a:r>
            <a:r>
              <a:rPr lang="en-US" baseline="0" dirty="0" smtClean="0"/>
              <a:t> </a:t>
            </a:r>
            <a:r>
              <a:rPr lang="en-US" baseline="0" dirty="0" smtClean="0"/>
              <a:t>intact instead of just having a flat list of files </a:t>
            </a:r>
            <a:endParaRPr lang="en-US" baseline="0" dirty="0" smtClean="0"/>
          </a:p>
          <a:p>
            <a:pPr marL="0" indent="0">
              <a:buFont typeface="+mj-lt"/>
              <a:buNone/>
            </a:pPr>
            <a:r>
              <a:rPr lang="en-US" baseline="0" dirty="0" smtClean="0"/>
              <a:t>3.There is some additional functionality</a:t>
            </a:r>
          </a:p>
        </p:txBody>
      </p:sp>
      <p:sp>
        <p:nvSpPr>
          <p:cNvPr id="4" name="Slide Number Placeholder 3"/>
          <p:cNvSpPr>
            <a:spLocks noGrp="1"/>
          </p:cNvSpPr>
          <p:nvPr>
            <p:ph type="sldNum" sz="quarter" idx="10"/>
          </p:nvPr>
        </p:nvSpPr>
        <p:spPr/>
        <p:txBody>
          <a:bodyPr/>
          <a:lstStyle/>
          <a:p>
            <a:fld id="{489271A2-C473-0A41-938A-A062B5E92B13}" type="slidenum">
              <a:rPr lang="en-US" smtClean="0"/>
              <a:t>37</a:t>
            </a:fld>
            <a:endParaRPr lang="en-US"/>
          </a:p>
        </p:txBody>
      </p:sp>
    </p:spTree>
    <p:extLst>
      <p:ext uri="{BB962C8B-B14F-4D97-AF65-F5344CB8AC3E}">
        <p14:creationId xmlns:p14="http://schemas.microsoft.com/office/powerpoint/2010/main" val="2829783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1.One</a:t>
            </a:r>
            <a:r>
              <a:rPr lang="en-US" baseline="0" dirty="0" smtClean="0"/>
              <a:t> </a:t>
            </a:r>
            <a:r>
              <a:rPr lang="en-US" baseline="0" dirty="0" smtClean="0"/>
              <a:t>thing that is good to know about the copy task is that you do things to the files as they are copied</a:t>
            </a:r>
          </a:p>
          <a:p>
            <a:pPr marL="0" indent="0">
              <a:buFont typeface="+mj-lt"/>
              <a:buNone/>
            </a:pPr>
            <a:r>
              <a:rPr lang="en-US" baseline="0" dirty="0" smtClean="0"/>
              <a:t>2.filter </a:t>
            </a:r>
            <a:r>
              <a:rPr lang="en-US" baseline="0" dirty="0" smtClean="0"/>
              <a:t>- add an ant filter OR a closure</a:t>
            </a:r>
          </a:p>
          <a:p>
            <a:pPr marL="0" indent="0">
              <a:buFont typeface="+mj-lt"/>
              <a:buNone/>
            </a:pPr>
            <a:r>
              <a:rPr lang="en-US" baseline="0" dirty="0" smtClean="0"/>
              <a:t>3.expand </a:t>
            </a:r>
            <a:r>
              <a:rPr lang="en-US" baseline="0" dirty="0" smtClean="0"/>
              <a:t>- expand property references in each file as it is copied.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38</a:t>
            </a:fld>
            <a:endParaRPr lang="en-US"/>
          </a:p>
        </p:txBody>
      </p:sp>
    </p:spTree>
    <p:extLst>
      <p:ext uri="{BB962C8B-B14F-4D97-AF65-F5344CB8AC3E}">
        <p14:creationId xmlns:p14="http://schemas.microsoft.com/office/powerpoint/2010/main" val="2548767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1.ANT</a:t>
            </a:r>
            <a:r>
              <a:rPr lang="en-US" baseline="0" dirty="0" smtClean="0"/>
              <a:t> is a first class citizen in </a:t>
            </a:r>
            <a:r>
              <a:rPr lang="en-US" baseline="0" dirty="0" err="1" smtClean="0"/>
              <a:t>Gradle</a:t>
            </a:r>
            <a:endParaRPr lang="en-US" baseline="0" dirty="0" smtClean="0"/>
          </a:p>
          <a:p>
            <a:pPr marL="0" indent="0">
              <a:buFont typeface="+mj-lt"/>
              <a:buNone/>
            </a:pPr>
            <a:r>
              <a:rPr lang="en-US" baseline="0" dirty="0" smtClean="0"/>
              <a:t>2.If you import an ant build --- it will make your ant targets, </a:t>
            </a:r>
            <a:r>
              <a:rPr lang="en-US" baseline="0" dirty="0" err="1" smtClean="0"/>
              <a:t>gradle</a:t>
            </a:r>
            <a:r>
              <a:rPr lang="en-US" baseline="0" dirty="0" smtClean="0"/>
              <a:t> task objects. </a:t>
            </a:r>
          </a:p>
          <a:p>
            <a:pPr marL="0" indent="0">
              <a:buFont typeface="+mj-lt"/>
              <a:buNone/>
            </a:pPr>
            <a:r>
              <a:rPr lang="en-US" baseline="0" dirty="0" smtClean="0"/>
              <a:t>3.So you can reference one from the other! </a:t>
            </a:r>
          </a:p>
          <a:p>
            <a:pPr marL="0" indent="0">
              <a:buFont typeface="+mj-lt"/>
              <a:buNone/>
            </a:pPr>
            <a:r>
              <a:rPr lang="en-US" baseline="0" dirty="0" smtClean="0"/>
              <a:t>4.Some people find it easier to work with their ant files in </a:t>
            </a:r>
            <a:r>
              <a:rPr lang="en-US" baseline="0" dirty="0" err="1" smtClean="0"/>
              <a:t>gradle</a:t>
            </a:r>
            <a:r>
              <a:rPr lang="en-US" baseline="0" dirty="0" smtClean="0"/>
              <a:t> and import them </a:t>
            </a:r>
            <a:endParaRPr lang="en-US" dirty="0" smtClean="0"/>
          </a:p>
          <a:p>
            <a:pPr marL="628650" lvl="1" indent="-171450">
              <a:buFont typeface="Arial"/>
              <a:buChar char="•"/>
            </a:pPr>
            <a:endParaRPr lang="en-US" sz="1200" b="1" kern="1200" dirty="0" smtClean="0">
              <a:solidFill>
                <a:schemeClr val="tx1"/>
              </a:solidFill>
              <a:effectLst/>
              <a:latin typeface="+mn-lt"/>
              <a:ea typeface="+mn-ea"/>
              <a:cs typeface="+mn-cs"/>
            </a:endParaRPr>
          </a:p>
          <a:p>
            <a:pPr marL="171450" lvl="0" indent="-171450">
              <a:buFont typeface="Arial"/>
              <a:buChar char="•"/>
            </a:pPr>
            <a:r>
              <a:rPr lang="en-US" sz="1200" b="1" kern="1200" dirty="0" smtClean="0">
                <a:solidFill>
                  <a:schemeClr val="tx1"/>
                </a:solidFill>
                <a:effectLst/>
                <a:latin typeface="+mn-lt"/>
                <a:ea typeface="+mn-ea"/>
                <a:cs typeface="+mn-cs"/>
              </a:rPr>
              <a:t>You </a:t>
            </a:r>
            <a:r>
              <a:rPr lang="en-US" sz="1200" b="1" kern="1200" dirty="0" smtClean="0">
                <a:solidFill>
                  <a:schemeClr val="tx1"/>
                </a:solidFill>
                <a:effectLst/>
                <a:latin typeface="+mn-lt"/>
                <a:ea typeface="+mn-ea"/>
                <a:cs typeface="+mn-cs"/>
              </a:rPr>
              <a:t>can't use a Maven plugin as-is in </a:t>
            </a:r>
            <a:r>
              <a:rPr lang="en-US" sz="1200" b="1" kern="1200" dirty="0" err="1" smtClean="0">
                <a:solidFill>
                  <a:schemeClr val="tx1"/>
                </a:solidFill>
                <a:effectLst/>
                <a:latin typeface="+mn-lt"/>
                <a:ea typeface="+mn-ea"/>
                <a:cs typeface="+mn-cs"/>
              </a:rPr>
              <a:t>Gradle</a:t>
            </a:r>
            <a:r>
              <a:rPr lang="en-US" sz="1200" b="1" kern="1200" dirty="0" smtClean="0">
                <a:solidFill>
                  <a:schemeClr val="tx1"/>
                </a:solidFill>
                <a:effectLst/>
                <a:latin typeface="+mn-lt"/>
                <a:ea typeface="+mn-ea"/>
                <a:cs typeface="+mn-cs"/>
              </a:rPr>
              <a:t>; you'll have to port it to a </a:t>
            </a:r>
            <a:r>
              <a:rPr lang="en-US" sz="1200" b="1" kern="1200" dirty="0" err="1" smtClean="0">
                <a:solidFill>
                  <a:schemeClr val="tx1"/>
                </a:solidFill>
                <a:effectLst/>
                <a:latin typeface="+mn-lt"/>
                <a:ea typeface="+mn-ea"/>
                <a:cs typeface="+mn-cs"/>
              </a:rPr>
              <a:t>Gradle</a:t>
            </a:r>
            <a:r>
              <a:rPr lang="en-US" sz="1200" b="1" kern="1200" dirty="0" smtClean="0">
                <a:solidFill>
                  <a:schemeClr val="tx1"/>
                </a:solidFill>
                <a:effectLst/>
                <a:latin typeface="+mn-lt"/>
                <a:ea typeface="+mn-ea"/>
                <a:cs typeface="+mn-cs"/>
              </a:rPr>
              <a:t> plugin. How difficult this is depends on how many Maven APIs the plugin is using. Another strategy might be to call into </a:t>
            </a:r>
            <a:r>
              <a:rPr lang="en-US" sz="1200" b="1" kern="1200" dirty="0" smtClean="0">
                <a:solidFill>
                  <a:schemeClr val="tx1"/>
                </a:solidFill>
                <a:effectLst/>
                <a:latin typeface="+mn-lt"/>
                <a:ea typeface="+mn-ea"/>
                <a:cs typeface="+mn-cs"/>
              </a:rPr>
              <a:t>A Maven goal via </a:t>
            </a:r>
            <a:r>
              <a:rPr lang="en-US" sz="1200" b="1" kern="1200" dirty="0" err="1" smtClean="0">
                <a:solidFill>
                  <a:schemeClr val="tx1"/>
                </a:solidFill>
                <a:effectLst/>
                <a:latin typeface="+mn-lt"/>
                <a:ea typeface="+mn-ea"/>
                <a:cs typeface="+mn-cs"/>
              </a:rPr>
              <a:t>Gradle's</a:t>
            </a:r>
            <a:r>
              <a:rPr lang="en-US" sz="1200" b="1" kern="1200" dirty="0" smtClean="0">
                <a:solidFill>
                  <a:schemeClr val="tx1"/>
                </a:solidFill>
                <a:effectLst/>
                <a:latin typeface="+mn-lt"/>
                <a:ea typeface="+mn-ea"/>
                <a:cs typeface="+mn-cs"/>
              </a:rPr>
              <a:t> Exec task.</a:t>
            </a:r>
            <a:endParaRPr lang="en-US" sz="1800" b="1"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489271A2-C473-0A41-938A-A062B5E92B13}" type="slidenum">
              <a:rPr lang="en-US" smtClean="0"/>
              <a:t>39</a:t>
            </a:fld>
            <a:endParaRPr lang="en-US"/>
          </a:p>
        </p:txBody>
      </p:sp>
    </p:spTree>
    <p:extLst>
      <p:ext uri="{BB962C8B-B14F-4D97-AF65-F5344CB8AC3E}">
        <p14:creationId xmlns:p14="http://schemas.microsoft.com/office/powerpoint/2010/main" val="2239417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couple things to mention about the cache that you might not be aware of</a:t>
            </a:r>
          </a:p>
          <a:p>
            <a:pPr marL="0" lvl="0" indent="0">
              <a:buNone/>
            </a:pPr>
            <a:r>
              <a:rPr lang="en-US" sz="1200" kern="1200" baseline="0" dirty="0" smtClean="0">
                <a:solidFill>
                  <a:schemeClr val="tx1"/>
                </a:solidFill>
                <a:effectLst/>
                <a:latin typeface="+mn-lt"/>
                <a:ea typeface="+mn-ea"/>
                <a:cs typeface="+mn-cs"/>
              </a:rPr>
              <a:t>1.The </a:t>
            </a:r>
            <a:r>
              <a:rPr lang="en-US" sz="1200" kern="1200" baseline="0" dirty="0" err="1" smtClean="0">
                <a:solidFill>
                  <a:schemeClr val="tx1"/>
                </a:solidFill>
                <a:effectLst/>
                <a:latin typeface="+mn-lt"/>
                <a:ea typeface="+mn-ea"/>
                <a:cs typeface="+mn-cs"/>
              </a:rPr>
              <a:t>gradle</a:t>
            </a:r>
            <a:r>
              <a:rPr lang="en-US" sz="1200" kern="1200" baseline="0" dirty="0" smtClean="0">
                <a:solidFill>
                  <a:schemeClr val="tx1"/>
                </a:solidFill>
                <a:effectLst/>
                <a:latin typeface="+mn-lt"/>
                <a:ea typeface="+mn-ea"/>
                <a:cs typeface="+mn-cs"/>
              </a:rPr>
              <a:t> cache is origin aware - So even if a </a:t>
            </a:r>
            <a:r>
              <a:rPr lang="en-US" sz="1200" kern="1200" baseline="0" dirty="0" err="1" smtClean="0">
                <a:solidFill>
                  <a:schemeClr val="tx1"/>
                </a:solidFill>
                <a:effectLst/>
                <a:latin typeface="+mn-lt"/>
                <a:ea typeface="+mn-ea"/>
                <a:cs typeface="+mn-cs"/>
              </a:rPr>
              <a:t>dpenendency</a:t>
            </a:r>
            <a:r>
              <a:rPr lang="en-US" sz="1200" kern="1200" baseline="0" dirty="0" smtClean="0">
                <a:solidFill>
                  <a:schemeClr val="tx1"/>
                </a:solidFill>
                <a:effectLst/>
                <a:latin typeface="+mn-lt"/>
                <a:ea typeface="+mn-ea"/>
                <a:cs typeface="+mn-cs"/>
              </a:rPr>
              <a:t> has the same </a:t>
            </a:r>
            <a:r>
              <a:rPr lang="en-US" sz="1200" kern="1200" baseline="0" dirty="0" err="1" smtClean="0">
                <a:solidFill>
                  <a:schemeClr val="tx1"/>
                </a:solidFill>
                <a:effectLst/>
                <a:latin typeface="+mn-lt"/>
                <a:ea typeface="+mn-ea"/>
                <a:cs typeface="+mn-cs"/>
              </a:rPr>
              <a:t>corrdinates</a:t>
            </a:r>
            <a:r>
              <a:rPr lang="en-US" sz="1200" kern="1200" baseline="0" dirty="0" smtClean="0">
                <a:solidFill>
                  <a:schemeClr val="tx1"/>
                </a:solidFill>
                <a:effectLst/>
                <a:latin typeface="+mn-lt"/>
                <a:ea typeface="+mn-ea"/>
                <a:cs typeface="+mn-cs"/>
              </a:rPr>
              <a:t>, if it came from a different repo, then they are treated as different </a:t>
            </a:r>
            <a:r>
              <a:rPr lang="en-US" sz="1200" kern="1200" baseline="0" dirty="0" err="1" smtClean="0">
                <a:solidFill>
                  <a:schemeClr val="tx1"/>
                </a:solidFill>
                <a:effectLst/>
                <a:latin typeface="+mn-lt"/>
                <a:ea typeface="+mn-ea"/>
                <a:cs typeface="+mn-cs"/>
              </a:rPr>
              <a:t>dependecies</a:t>
            </a:r>
            <a:r>
              <a:rPr lang="en-US" sz="1200" kern="1200" baseline="0" dirty="0" smtClean="0">
                <a:solidFill>
                  <a:schemeClr val="tx1"/>
                </a:solidFill>
                <a:effectLst/>
                <a:latin typeface="+mn-lt"/>
                <a:ea typeface="+mn-ea"/>
                <a:cs typeface="+mn-cs"/>
              </a:rPr>
              <a:t>. - </a:t>
            </a:r>
          </a:p>
          <a:p>
            <a:pPr marL="0" lvl="0" indent="0">
              <a:buNone/>
            </a:pPr>
            <a:r>
              <a:rPr lang="en-US" sz="1200" kern="1200" baseline="0" dirty="0" smtClean="0">
                <a:solidFill>
                  <a:schemeClr val="tx1"/>
                </a:solidFill>
                <a:effectLst/>
                <a:latin typeface="+mn-lt"/>
                <a:ea typeface="+mn-ea"/>
                <a:cs typeface="+mn-cs"/>
              </a:rPr>
              <a:t>2.THIS IS TO KEEP GRADLE BUILD AS REPRODUCIBLE AS POSSIBLE</a:t>
            </a:r>
          </a:p>
          <a:p>
            <a:pPr marL="0" lvl="0" indent="0">
              <a:buNone/>
            </a:pPr>
            <a:r>
              <a:rPr lang="en-US" sz="1200" kern="1200" baseline="0" dirty="0" smtClean="0">
                <a:solidFill>
                  <a:schemeClr val="tx1"/>
                </a:solidFill>
                <a:effectLst/>
                <a:latin typeface="+mn-lt"/>
                <a:ea typeface="+mn-ea"/>
                <a:cs typeface="+mn-cs"/>
              </a:rPr>
              <a:t>3.Second thing is that the cache is concurrency safe, so you can run multiple builds at the same time as a user on a server</a:t>
            </a: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Goal </a:t>
            </a:r>
            <a:r>
              <a:rPr lang="en-US" sz="1200" kern="1200" dirty="0" smtClean="0">
                <a:solidFill>
                  <a:schemeClr val="tx1"/>
                </a:solidFill>
                <a:effectLst/>
                <a:latin typeface="+mn-lt"/>
                <a:ea typeface="+mn-ea"/>
                <a:cs typeface="+mn-cs"/>
              </a:rPr>
              <a:t>is to make builds reliable – repeatable - independent</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Origin aware --- hash code validation - where it comes from, type of repo etc... artifacts from different versions of java possibly, </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Not going to work differently if project a puts something in the cache that then is used by project b where if project a had not run then the artifact would be different</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Concurrency Safe - so you can run several builds at the same time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40</a:t>
            </a:fld>
            <a:endParaRPr lang="en-US"/>
          </a:p>
        </p:txBody>
      </p:sp>
    </p:spTree>
    <p:extLst>
      <p:ext uri="{BB962C8B-B14F-4D97-AF65-F5344CB8AC3E}">
        <p14:creationId xmlns:p14="http://schemas.microsoft.com/office/powerpoint/2010/main" val="245936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1200" kern="1200" baseline="0" dirty="0" smtClean="0">
                <a:solidFill>
                  <a:schemeClr val="tx1"/>
                </a:solidFill>
                <a:effectLst/>
                <a:latin typeface="+mn-lt"/>
                <a:ea typeface="+mn-ea"/>
                <a:cs typeface="+mn-cs"/>
              </a:rPr>
              <a:t>1..If not  then </a:t>
            </a:r>
            <a:r>
              <a:rPr lang="en-US" sz="1200" b="1" kern="1200" baseline="0" dirty="0" smtClean="0">
                <a:solidFill>
                  <a:schemeClr val="tx1"/>
                </a:solidFill>
                <a:effectLst/>
                <a:latin typeface="+mn-lt"/>
                <a:ea typeface="+mn-ea"/>
                <a:cs typeface="+mn-cs"/>
              </a:rPr>
              <a:t>playing with fire</a:t>
            </a:r>
            <a:r>
              <a:rPr lang="en-US" sz="1200" kern="1200" baseline="0" dirty="0" smtClean="0">
                <a:solidFill>
                  <a:schemeClr val="tx1"/>
                </a:solidFill>
                <a:effectLst/>
                <a:latin typeface="+mn-lt"/>
                <a:ea typeface="+mn-ea"/>
                <a:cs typeface="+mn-cs"/>
              </a:rPr>
              <a:t>! </a:t>
            </a:r>
          </a:p>
          <a:p>
            <a:pPr marL="0" lvl="0" indent="0">
              <a:buFont typeface="+mj-lt"/>
              <a:buNone/>
            </a:pPr>
            <a:r>
              <a:rPr lang="en-US" sz="1200" kern="1200" baseline="0" dirty="0" smtClean="0">
                <a:solidFill>
                  <a:schemeClr val="tx1"/>
                </a:solidFill>
                <a:effectLst/>
                <a:latin typeface="+mn-lt"/>
                <a:ea typeface="+mn-ea"/>
                <a:cs typeface="+mn-cs"/>
              </a:rPr>
              <a:t>2.If not  </a:t>
            </a:r>
            <a:r>
              <a:rPr lang="en-US" sz="1200" b="1" kern="1200" baseline="0" dirty="0" smtClean="0">
                <a:solidFill>
                  <a:schemeClr val="tx1"/>
                </a:solidFill>
                <a:effectLst/>
                <a:latin typeface="+mn-lt"/>
                <a:ea typeface="+mn-ea"/>
                <a:cs typeface="+mn-cs"/>
              </a:rPr>
              <a:t>running </a:t>
            </a:r>
            <a:r>
              <a:rPr lang="en-US" sz="1200" kern="1200" baseline="0" dirty="0" smtClean="0">
                <a:solidFill>
                  <a:schemeClr val="tx1"/>
                </a:solidFill>
                <a:effectLst/>
                <a:latin typeface="+mn-lt"/>
                <a:ea typeface="+mn-ea"/>
                <a:cs typeface="+mn-cs"/>
              </a:rPr>
              <a:t>the build the way that the writer </a:t>
            </a:r>
            <a:r>
              <a:rPr lang="en-US" sz="1200" b="1" kern="1200" baseline="0" dirty="0" smtClean="0">
                <a:solidFill>
                  <a:schemeClr val="tx1"/>
                </a:solidFill>
                <a:effectLst/>
                <a:latin typeface="+mn-lt"/>
                <a:ea typeface="+mn-ea"/>
                <a:cs typeface="+mn-cs"/>
              </a:rPr>
              <a:t>intended</a:t>
            </a:r>
            <a:r>
              <a:rPr lang="en-US" sz="1200" kern="1200" baseline="0" dirty="0" smtClean="0">
                <a:solidFill>
                  <a:schemeClr val="tx1"/>
                </a:solidFill>
                <a:effectLst/>
                <a:latin typeface="+mn-lt"/>
                <a:ea typeface="+mn-ea"/>
                <a:cs typeface="+mn-cs"/>
              </a:rPr>
              <a:t> then you </a:t>
            </a:r>
            <a:r>
              <a:rPr lang="en-US" sz="1200" b="1" kern="1200" baseline="0" dirty="0" smtClean="0">
                <a:solidFill>
                  <a:schemeClr val="tx1"/>
                </a:solidFill>
                <a:effectLst/>
                <a:latin typeface="+mn-lt"/>
                <a:ea typeface="+mn-ea"/>
                <a:cs typeface="+mn-cs"/>
              </a:rPr>
              <a:t>will get burned</a:t>
            </a:r>
            <a:r>
              <a:rPr lang="en-US" sz="1200" kern="1200" baseline="0" dirty="0" smtClean="0">
                <a:solidFill>
                  <a:schemeClr val="tx1"/>
                </a:solidFill>
                <a:effectLst/>
                <a:latin typeface="+mn-lt"/>
                <a:ea typeface="+mn-ea"/>
                <a:cs typeface="+mn-cs"/>
              </a:rPr>
              <a:t>. </a:t>
            </a:r>
          </a:p>
          <a:p>
            <a:pPr marL="0" lvl="0" indent="0">
              <a:buFont typeface="+mj-lt"/>
              <a:buNone/>
            </a:pPr>
            <a:r>
              <a:rPr lang="en-US" sz="1200" kern="1200" baseline="0" dirty="0" smtClean="0">
                <a:solidFill>
                  <a:schemeClr val="tx1"/>
                </a:solidFill>
                <a:effectLst/>
                <a:latin typeface="+mn-lt"/>
                <a:ea typeface="+mn-ea"/>
                <a:cs typeface="+mn-cs"/>
              </a:rPr>
              <a:t>3.It</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s the good kind of control. </a:t>
            </a:r>
          </a:p>
          <a:p>
            <a:pPr marL="0" lvl="0" indent="0">
              <a:buFont typeface="+mj-lt"/>
              <a:buNone/>
            </a:pPr>
            <a:r>
              <a:rPr lang="en-US" sz="1200" kern="1200" baseline="0" dirty="0" smtClean="0">
                <a:solidFill>
                  <a:schemeClr val="tx1"/>
                </a:solidFill>
                <a:effectLst/>
                <a:latin typeface="+mn-lt"/>
                <a:ea typeface="+mn-ea"/>
                <a:cs typeface="+mn-cs"/>
              </a:rPr>
              <a:t>4.You can </a:t>
            </a:r>
            <a:r>
              <a:rPr lang="en-US" sz="1200" b="1" kern="1200" baseline="0" dirty="0" smtClean="0">
                <a:solidFill>
                  <a:schemeClr val="tx1"/>
                </a:solidFill>
                <a:effectLst/>
                <a:latin typeface="+mn-lt"/>
                <a:ea typeface="+mn-ea"/>
                <a:cs typeface="+mn-cs"/>
              </a:rPr>
              <a:t>edit</a:t>
            </a:r>
            <a:r>
              <a:rPr lang="en-US" sz="1200" kern="1200" baseline="0" dirty="0" smtClean="0">
                <a:solidFill>
                  <a:schemeClr val="tx1"/>
                </a:solidFill>
                <a:effectLst/>
                <a:latin typeface="+mn-lt"/>
                <a:ea typeface="+mn-ea"/>
                <a:cs typeface="+mn-cs"/>
              </a:rPr>
              <a:t> the </a:t>
            </a:r>
            <a:r>
              <a:rPr lang="en-US" sz="1200" kern="1200" baseline="0" dirty="0" err="1" smtClean="0">
                <a:solidFill>
                  <a:schemeClr val="tx1"/>
                </a:solidFill>
                <a:effectLst/>
                <a:latin typeface="+mn-lt"/>
                <a:ea typeface="+mn-ea"/>
                <a:cs typeface="+mn-cs"/>
              </a:rPr>
              <a:t>wrapper.properties</a:t>
            </a:r>
            <a:r>
              <a:rPr lang="en-US" sz="1200" kern="1200" baseline="0" dirty="0" smtClean="0">
                <a:solidFill>
                  <a:schemeClr val="tx1"/>
                </a:solidFill>
                <a:effectLst/>
                <a:latin typeface="+mn-lt"/>
                <a:ea typeface="+mn-ea"/>
                <a:cs typeface="+mn-cs"/>
              </a:rPr>
              <a:t> file to </a:t>
            </a:r>
            <a:r>
              <a:rPr lang="en-US" sz="1200" b="1" kern="1200" baseline="0" dirty="0" smtClean="0">
                <a:solidFill>
                  <a:schemeClr val="tx1"/>
                </a:solidFill>
                <a:effectLst/>
                <a:latin typeface="+mn-lt"/>
                <a:ea typeface="+mn-ea"/>
                <a:cs typeface="+mn-cs"/>
              </a:rPr>
              <a:t>point to your own version </a:t>
            </a:r>
            <a:r>
              <a:rPr lang="en-US" sz="1200" kern="1200" baseline="0" dirty="0" smtClean="0">
                <a:solidFill>
                  <a:schemeClr val="tx1"/>
                </a:solidFill>
                <a:effectLst/>
                <a:latin typeface="+mn-lt"/>
                <a:ea typeface="+mn-ea"/>
                <a:cs typeface="+mn-cs"/>
              </a:rPr>
              <a:t>of </a:t>
            </a:r>
            <a:r>
              <a:rPr lang="en-US" sz="1200" kern="1200" baseline="0" dirty="0" err="1" smtClean="0">
                <a:solidFill>
                  <a:schemeClr val="tx1"/>
                </a:solidFill>
                <a:effectLst/>
                <a:latin typeface="+mn-lt"/>
                <a:ea typeface="+mn-ea"/>
                <a:cs typeface="+mn-cs"/>
              </a:rPr>
              <a:t>gradle</a:t>
            </a:r>
            <a:r>
              <a:rPr lang="en-US" sz="1200" kern="1200" baseline="0" dirty="0" smtClean="0">
                <a:solidFill>
                  <a:schemeClr val="tx1"/>
                </a:solidFill>
                <a:effectLst/>
                <a:latin typeface="+mn-lt"/>
                <a:ea typeface="+mn-ea"/>
                <a:cs typeface="+mn-cs"/>
              </a:rPr>
              <a:t> if you need. </a:t>
            </a:r>
          </a:p>
          <a:p>
            <a:pPr marL="0" lvl="0" indent="0">
              <a:buFont typeface="+mj-lt"/>
              <a:buNone/>
            </a:pPr>
            <a:r>
              <a:rPr lang="en-US" sz="1200" kern="1200" baseline="0" dirty="0" smtClean="0">
                <a:solidFill>
                  <a:schemeClr val="tx1"/>
                </a:solidFill>
                <a:effectLst/>
                <a:latin typeface="+mn-lt"/>
                <a:ea typeface="+mn-ea"/>
                <a:cs typeface="+mn-cs"/>
              </a:rPr>
              <a:t>---Say your company has certain rules and you want to enforce</a:t>
            </a:r>
          </a:p>
          <a:p>
            <a:pPr marL="0" lvl="0" indent="0">
              <a:buFont typeface="+mj-lt"/>
              <a:buNone/>
            </a:pPr>
            <a:r>
              <a:rPr lang="en-US" sz="1200" kern="1200" baseline="0" dirty="0" smtClean="0">
                <a:solidFill>
                  <a:schemeClr val="tx1"/>
                </a:solidFill>
                <a:effectLst/>
                <a:latin typeface="+mn-lt"/>
                <a:ea typeface="+mn-ea"/>
                <a:cs typeface="+mn-cs"/>
              </a:rPr>
              <a:t>---You can bundle </a:t>
            </a:r>
            <a:r>
              <a:rPr lang="en-US" sz="1200" kern="1200" baseline="0" dirty="0" err="1" smtClean="0">
                <a:solidFill>
                  <a:schemeClr val="tx1"/>
                </a:solidFill>
                <a:effectLst/>
                <a:latin typeface="+mn-lt"/>
                <a:ea typeface="+mn-ea"/>
                <a:cs typeface="+mn-cs"/>
              </a:rPr>
              <a:t>init</a:t>
            </a:r>
            <a:r>
              <a:rPr lang="en-US" sz="1200" kern="1200" baseline="0" dirty="0" smtClean="0">
                <a:solidFill>
                  <a:schemeClr val="tx1"/>
                </a:solidFill>
                <a:effectLst/>
                <a:latin typeface="+mn-lt"/>
                <a:ea typeface="+mn-ea"/>
                <a:cs typeface="+mn-cs"/>
              </a:rPr>
              <a:t> scripts into that version</a:t>
            </a:r>
          </a:p>
          <a:p>
            <a:pPr marL="0" lvl="0" indent="0">
              <a:buFont typeface="+mj-lt"/>
              <a:buNone/>
            </a:pPr>
            <a:r>
              <a:rPr lang="en-US" sz="1200" kern="1200" baseline="0" dirty="0" smtClean="0">
                <a:solidFill>
                  <a:schemeClr val="tx1"/>
                </a:solidFill>
                <a:effectLst/>
                <a:latin typeface="+mn-lt"/>
                <a:ea typeface="+mn-ea"/>
                <a:cs typeface="+mn-cs"/>
              </a:rPr>
              <a:t>---You can run your own patched instance of </a:t>
            </a:r>
            <a:r>
              <a:rPr lang="en-US" sz="1200" kern="1200" baseline="0" dirty="0" err="1" smtClean="0">
                <a:solidFill>
                  <a:schemeClr val="tx1"/>
                </a:solidFill>
                <a:effectLst/>
                <a:latin typeface="+mn-lt"/>
                <a:ea typeface="+mn-ea"/>
                <a:cs typeface="+mn-cs"/>
              </a:rPr>
              <a:t>gradle</a:t>
            </a:r>
            <a:r>
              <a:rPr lang="en-US" sz="1200" kern="1200" baseline="0" dirty="0" smtClean="0">
                <a:solidFill>
                  <a:schemeClr val="tx1"/>
                </a:solidFill>
                <a:effectLst/>
                <a:latin typeface="+mn-lt"/>
                <a:ea typeface="+mn-ea"/>
                <a:cs typeface="+mn-cs"/>
              </a:rPr>
              <a:t>?</a:t>
            </a:r>
          </a:p>
          <a:p>
            <a:pPr marL="0" lvl="0" indent="0">
              <a:buFont typeface="+mj-lt"/>
              <a:buNone/>
            </a:pPr>
            <a:r>
              <a:rPr lang="en-US" sz="1200" kern="1200" baseline="0" dirty="0" smtClean="0">
                <a:solidFill>
                  <a:schemeClr val="tx1"/>
                </a:solidFill>
                <a:effectLst/>
                <a:latin typeface="+mn-lt"/>
                <a:ea typeface="+mn-ea"/>
                <a:cs typeface="+mn-cs"/>
              </a:rPr>
              <a:t>5.GDUB.rocks is a little utility you install so you can just type </a:t>
            </a:r>
            <a:r>
              <a:rPr lang="en-US" sz="1200" kern="1200" baseline="0" dirty="0" err="1" smtClean="0">
                <a:solidFill>
                  <a:schemeClr val="tx1"/>
                </a:solidFill>
                <a:effectLst/>
                <a:latin typeface="+mn-lt"/>
                <a:ea typeface="+mn-ea"/>
                <a:cs typeface="+mn-cs"/>
              </a:rPr>
              <a:t>gw</a:t>
            </a:r>
            <a:r>
              <a:rPr lang="en-US" sz="1200" kern="1200" baseline="0" dirty="0" smtClean="0">
                <a:solidFill>
                  <a:schemeClr val="tx1"/>
                </a:solidFill>
                <a:effectLst/>
                <a:latin typeface="+mn-lt"/>
                <a:ea typeface="+mn-ea"/>
                <a:cs typeface="+mn-cs"/>
              </a:rPr>
              <a:t> and it will run the correct wrapper for the project</a:t>
            </a:r>
          </a:p>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endParaRPr lang="en-US" sz="1200" kern="1200" dirty="0" smtClean="0">
              <a:solidFill>
                <a:schemeClr val="tx1"/>
              </a:solidFill>
              <a:effectLst/>
              <a:latin typeface="+mn-lt"/>
              <a:ea typeface="+mn-ea"/>
              <a:cs typeface="+mn-cs"/>
            </a:endParaRPr>
          </a:p>
          <a:p>
            <a:pPr marL="1143000" lvl="2" indent="-228600">
              <a:buFont typeface="+mj-lt"/>
              <a:buAutoNum type="arabicPeriod"/>
            </a:pP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SCRIPT </a:t>
            </a:r>
            <a:r>
              <a:rPr lang="en-US" sz="1200" kern="1200" dirty="0" smtClean="0">
                <a:solidFill>
                  <a:schemeClr val="tx1"/>
                </a:solidFill>
                <a:effectLst/>
                <a:latin typeface="+mn-lt"/>
                <a:ea typeface="+mn-ea"/>
                <a:cs typeface="+mn-cs"/>
              </a:rPr>
              <a:t>that</a:t>
            </a:r>
            <a:r>
              <a:rPr lang="en-US" sz="1200" kern="1200" baseline="0" dirty="0" smtClean="0">
                <a:solidFill>
                  <a:schemeClr val="tx1"/>
                </a:solidFill>
                <a:effectLst/>
                <a:latin typeface="+mn-lt"/>
                <a:ea typeface="+mn-ea"/>
                <a:cs typeface="+mn-cs"/>
              </a:rPr>
              <a:t> you use - </a:t>
            </a:r>
            <a:r>
              <a:rPr lang="en-US" sz="1200" kern="1200" dirty="0" smtClean="0">
                <a:solidFill>
                  <a:schemeClr val="tx1"/>
                </a:solidFill>
                <a:effectLst/>
                <a:latin typeface="+mn-lt"/>
                <a:ea typeface="+mn-ea"/>
                <a:cs typeface="+mn-cs"/>
              </a:rPr>
              <a:t>Control the version of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that executes the build</a:t>
            </a:r>
          </a:p>
          <a:p>
            <a:pPr lvl="2"/>
            <a:endParaRPr lang="en-US" sz="1200" kern="1200" baseline="0" dirty="0" smtClean="0">
              <a:solidFill>
                <a:schemeClr val="tx1"/>
              </a:solidFill>
              <a:effectLst/>
              <a:latin typeface="+mn-lt"/>
              <a:ea typeface="+mn-ea"/>
              <a:cs typeface="+mn-cs"/>
            </a:endParaRPr>
          </a:p>
          <a:p>
            <a:pPr lvl="2"/>
            <a:r>
              <a:rPr lang="en-US" sz="1200" kern="1200" baseline="0" dirty="0" smtClean="0">
                <a:solidFill>
                  <a:schemeClr val="tx1"/>
                </a:solidFill>
                <a:effectLst/>
                <a:latin typeface="+mn-lt"/>
                <a:ea typeface="+mn-ea"/>
                <a:cs typeface="+mn-cs"/>
              </a:rPr>
              <a:t>- ALWAYS use the wrapper </a:t>
            </a:r>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wrapper task will create this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also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init</a:t>
            </a:r>
            <a:r>
              <a:rPr lang="en-US" sz="1200" kern="1200" dirty="0" smtClean="0">
                <a:solidFill>
                  <a:schemeClr val="tx1"/>
                </a:solidFill>
                <a:effectLst/>
                <a:latin typeface="+mn-lt"/>
                <a:ea typeface="+mn-ea"/>
                <a:cs typeface="+mn-cs"/>
              </a:rPr>
              <a:t> task (types are like maven Archetypes) – </a:t>
            </a:r>
            <a:endParaRPr lang="en-US" sz="1800" kern="1200" dirty="0" smtClean="0">
              <a:solidFill>
                <a:schemeClr val="tx1"/>
              </a:solidFill>
              <a:effectLst/>
              <a:latin typeface="+mn-lt"/>
              <a:ea typeface="+mn-ea"/>
              <a:cs typeface="+mn-cs"/>
            </a:endParaRPr>
          </a:p>
          <a:p>
            <a:pPr lvl="3"/>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init</a:t>
            </a:r>
            <a:r>
              <a:rPr lang="en-US" sz="1200" kern="1200" dirty="0" smtClean="0">
                <a:solidFill>
                  <a:schemeClr val="tx1"/>
                </a:solidFill>
                <a:effectLst/>
                <a:latin typeface="+mn-lt"/>
                <a:ea typeface="+mn-ea"/>
                <a:cs typeface="+mn-cs"/>
              </a:rPr>
              <a:t> --type java-library. (</a:t>
            </a:r>
            <a:r>
              <a:rPr lang="en-US" sz="1200" kern="1200" dirty="0" err="1" smtClean="0">
                <a:solidFill>
                  <a:schemeClr val="tx1"/>
                </a:solidFill>
                <a:effectLst/>
                <a:latin typeface="+mn-lt"/>
                <a:ea typeface="+mn-ea"/>
                <a:cs typeface="+mn-cs"/>
              </a:rPr>
              <a:t>scala</a:t>
            </a:r>
            <a:r>
              <a:rPr lang="en-US" sz="1200" kern="1200" dirty="0" smtClean="0">
                <a:solidFill>
                  <a:schemeClr val="tx1"/>
                </a:solidFill>
                <a:effectLst/>
                <a:latin typeface="+mn-lt"/>
                <a:ea typeface="+mn-ea"/>
                <a:cs typeface="+mn-cs"/>
              </a:rPr>
              <a:t>, groovy, adds plugins) basic is default. Less stuff</a:t>
            </a:r>
            <a:endParaRPr lang="en-US" sz="1800" kern="1200" dirty="0" smtClean="0">
              <a:solidFill>
                <a:schemeClr val="tx1"/>
              </a:solidFill>
              <a:effectLst/>
              <a:latin typeface="+mn-lt"/>
              <a:ea typeface="+mn-ea"/>
              <a:cs typeface="+mn-cs"/>
            </a:endParaRPr>
          </a:p>
          <a:p>
            <a:pPr lvl="3"/>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init</a:t>
            </a:r>
            <a:r>
              <a:rPr lang="en-US" sz="1200" kern="1200" dirty="0" smtClean="0">
                <a:solidFill>
                  <a:schemeClr val="tx1"/>
                </a:solidFill>
                <a:effectLst/>
                <a:latin typeface="+mn-lt"/>
                <a:ea typeface="+mn-ea"/>
                <a:cs typeface="+mn-cs"/>
              </a:rPr>
              <a:t> –type </a:t>
            </a:r>
            <a:r>
              <a:rPr lang="en-US" sz="1200" kern="1200" dirty="0" err="1" smtClean="0">
                <a:solidFill>
                  <a:schemeClr val="tx1"/>
                </a:solidFill>
                <a:effectLst/>
                <a:latin typeface="+mn-lt"/>
                <a:ea typeface="+mn-ea"/>
                <a:cs typeface="+mn-cs"/>
              </a:rPr>
              <a:t>pom</a:t>
            </a:r>
            <a:r>
              <a:rPr lang="en-US" sz="1200" kern="1200" dirty="0" smtClean="0">
                <a:solidFill>
                  <a:schemeClr val="tx1"/>
                </a:solidFill>
                <a:effectLst/>
                <a:latin typeface="+mn-lt"/>
                <a:ea typeface="+mn-ea"/>
                <a:cs typeface="+mn-cs"/>
              </a:rPr>
              <a:t> (maven conversion)</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check wrapper scripts into version control</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wrapper can be modified to point to different version of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(patched version. Corporate specific stuff)</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Can also point to version with </a:t>
            </a:r>
            <a:r>
              <a:rPr lang="en-US" sz="1200" kern="1200" dirty="0" err="1" smtClean="0">
                <a:solidFill>
                  <a:schemeClr val="tx1"/>
                </a:solidFill>
                <a:effectLst/>
                <a:latin typeface="+mn-lt"/>
                <a:ea typeface="+mn-ea"/>
                <a:cs typeface="+mn-cs"/>
              </a:rPr>
              <a:t>init</a:t>
            </a:r>
            <a:r>
              <a:rPr lang="en-US" sz="1200" kern="1200" dirty="0" smtClean="0">
                <a:solidFill>
                  <a:schemeClr val="tx1"/>
                </a:solidFill>
                <a:effectLst/>
                <a:latin typeface="+mn-lt"/>
                <a:ea typeface="+mn-ea"/>
                <a:cs typeface="+mn-cs"/>
              </a:rPr>
              <a:t> script set up. (Put a file that ends with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in the </a:t>
            </a:r>
            <a:r>
              <a:rPr lang="en-US" sz="1200" i="1" kern="1200" dirty="0" smtClean="0">
                <a:solidFill>
                  <a:schemeClr val="tx1"/>
                </a:solidFill>
                <a:effectLst/>
                <a:latin typeface="+mn-lt"/>
                <a:ea typeface="+mn-ea"/>
                <a:cs typeface="+mn-cs"/>
              </a:rPr>
              <a:t>GRADLE_HOME</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init.d</a:t>
            </a:r>
            <a:r>
              <a:rPr lang="en-US" sz="1200" kern="1200" dirty="0" smtClean="0">
                <a:solidFill>
                  <a:schemeClr val="tx1"/>
                </a:solidFill>
                <a:effectLst/>
                <a:latin typeface="+mn-lt"/>
                <a:ea typeface="+mn-ea"/>
                <a:cs typeface="+mn-cs"/>
              </a:rPr>
              <a:t>/ directory, in the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distribution) more on this in a bit</a:t>
            </a:r>
            <a:endParaRPr lang="en-US" sz="1800" kern="1200" dirty="0" smtClean="0">
              <a:solidFill>
                <a:schemeClr val="tx1"/>
              </a:solidFill>
              <a:effectLst/>
              <a:latin typeface="+mn-lt"/>
              <a:ea typeface="+mn-ea"/>
              <a:cs typeface="+mn-cs"/>
            </a:endParaRPr>
          </a:p>
          <a:p>
            <a:pPr lvl="2"/>
            <a:r>
              <a:rPr lang="en-US" sz="1200" kern="1200" dirty="0" err="1" smtClean="0">
                <a:solidFill>
                  <a:schemeClr val="tx1"/>
                </a:solidFill>
                <a:effectLst/>
                <a:latin typeface="+mn-lt"/>
                <a:ea typeface="+mn-ea"/>
                <a:cs typeface="+mn-cs"/>
              </a:rPr>
              <a:t>GDub</a:t>
            </a:r>
            <a:r>
              <a:rPr lang="en-US" sz="1200" kern="1200" dirty="0" smtClean="0">
                <a:solidFill>
                  <a:schemeClr val="tx1"/>
                </a:solidFill>
                <a:effectLst/>
                <a:latin typeface="+mn-lt"/>
                <a:ea typeface="+mn-ea"/>
                <a:cs typeface="+mn-cs"/>
              </a:rPr>
              <a:t> Example </a:t>
            </a:r>
            <a:r>
              <a:rPr lang="en-US" sz="1200" kern="1200" dirty="0" err="1" smtClean="0">
                <a:solidFill>
                  <a:schemeClr val="tx1"/>
                </a:solidFill>
                <a:effectLst/>
                <a:latin typeface="+mn-lt"/>
                <a:ea typeface="+mn-ea"/>
                <a:cs typeface="+mn-cs"/>
              </a:rPr>
              <a:t>www.gdub.rocks</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41</a:t>
            </a:fld>
            <a:endParaRPr lang="en-US"/>
          </a:p>
        </p:txBody>
      </p:sp>
    </p:spTree>
    <p:extLst>
      <p:ext uri="{BB962C8B-B14F-4D97-AF65-F5344CB8AC3E}">
        <p14:creationId xmlns:p14="http://schemas.microsoft.com/office/powerpoint/2010/main" val="230405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dirty="0" smtClean="0"/>
              <a:t>1Just like with anything -</a:t>
            </a:r>
            <a:r>
              <a:rPr lang="en-US" b="1" baseline="0" dirty="0" smtClean="0"/>
              <a:t>complex </a:t>
            </a:r>
            <a:r>
              <a:rPr lang="en-US" dirty="0" smtClean="0"/>
              <a:t> you need a </a:t>
            </a:r>
            <a:r>
              <a:rPr lang="en-US" b="1" baseline="0" dirty="0" smtClean="0"/>
              <a:t>solid foundation </a:t>
            </a:r>
            <a:r>
              <a:rPr lang="en-US" baseline="0" dirty="0" smtClean="0"/>
              <a:t>of the basic concepts   things can get </a:t>
            </a:r>
            <a:r>
              <a:rPr lang="en-US" b="1" baseline="0" dirty="0" smtClean="0"/>
              <a:t>OUT OF CONTROL</a:t>
            </a:r>
            <a:r>
              <a:rPr lang="en-US" baseline="0" dirty="0" smtClean="0"/>
              <a:t>… quickly</a:t>
            </a:r>
            <a:endParaRPr lang="en-US" dirty="0" smtClean="0"/>
          </a:p>
          <a:p>
            <a:pPr marL="0" indent="0" algn="l">
              <a:buFont typeface="+mj-lt"/>
              <a:buNone/>
            </a:pPr>
            <a:r>
              <a:rPr lang="en-US" dirty="0" smtClean="0"/>
              <a:t>3. SO I am</a:t>
            </a:r>
            <a:r>
              <a:rPr lang="en-US" baseline="0" dirty="0" smtClean="0"/>
              <a:t> going to run thru real quick </a:t>
            </a:r>
            <a:r>
              <a:rPr lang="en-US" b="1" baseline="0" dirty="0" smtClean="0"/>
              <a:t>what I think the basics </a:t>
            </a:r>
            <a:r>
              <a:rPr lang="en-US" baseline="0" dirty="0" smtClean="0"/>
              <a:t>would be that you need to understand - </a:t>
            </a:r>
          </a:p>
          <a:p>
            <a:pPr marL="0" indent="0" algn="l">
              <a:buFont typeface="+mj-lt"/>
              <a:buNone/>
            </a:pPr>
            <a:r>
              <a:rPr lang="en-US" baseline="0" dirty="0" smtClean="0"/>
              <a:t>4. That is not the focus of this talk - I basically did not want to start in the deep end of the pool.</a:t>
            </a:r>
          </a:p>
          <a:p>
            <a:endParaRPr lang="en-US" baseline="0" dirty="0" smtClean="0"/>
          </a:p>
          <a:p>
            <a:endParaRPr lang="en-US" baseline="0" dirty="0" smtClean="0"/>
          </a:p>
          <a:p>
            <a:endParaRPr lang="en-US" baseline="0" dirty="0" smtClean="0"/>
          </a:p>
          <a:p>
            <a:endParaRPr lang="en-US" dirty="0" smtClean="0"/>
          </a:p>
          <a:p>
            <a:endParaRPr lang="en-US" dirty="0" smtClean="0"/>
          </a:p>
          <a:p>
            <a:endParaRPr lang="en-US" dirty="0" smtClean="0"/>
          </a:p>
          <a:p>
            <a:r>
              <a:rPr lang="en-US" dirty="0" smtClean="0"/>
              <a:t>Its</a:t>
            </a:r>
            <a:r>
              <a:rPr lang="en-US" baseline="0" dirty="0" smtClean="0"/>
              <a:t> </a:t>
            </a:r>
            <a:r>
              <a:rPr lang="en-US" baseline="0" dirty="0" smtClean="0"/>
              <a:t>about having a solid foundation when things get complex. </a:t>
            </a:r>
          </a:p>
          <a:p>
            <a:r>
              <a:rPr lang="en-US" baseline="0" dirty="0" smtClean="0"/>
              <a:t>Important to Not just copy and paste a bunch of things from stack overflow, but understanding the framework and object model and why things are happing </a:t>
            </a:r>
          </a:p>
          <a:p>
            <a:r>
              <a:rPr lang="en-US" baseline="0" dirty="0" smtClean="0"/>
              <a:t>I want to talk about the basics quickly but talk at a little deeper level of what is going on.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5</a:t>
            </a:fld>
            <a:endParaRPr lang="en-US"/>
          </a:p>
        </p:txBody>
      </p:sp>
    </p:spTree>
    <p:extLst>
      <p:ext uri="{BB962C8B-B14F-4D97-AF65-F5344CB8AC3E}">
        <p14:creationId xmlns:p14="http://schemas.microsoft.com/office/powerpoint/2010/main" val="217717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1200" kern="1200" dirty="0" smtClean="0">
                <a:solidFill>
                  <a:schemeClr val="tx1"/>
                </a:solidFill>
                <a:effectLst/>
                <a:latin typeface="+mn-lt"/>
                <a:ea typeface="+mn-ea"/>
                <a:cs typeface="+mn-cs"/>
              </a:rPr>
              <a:t>1.Init scripts are simply build scripts that run before the build. </a:t>
            </a:r>
          </a:p>
          <a:p>
            <a:pPr marL="0" lvl="0" indent="0">
              <a:buFont typeface="+mj-lt"/>
              <a:buNone/>
            </a:pPr>
            <a:r>
              <a:rPr lang="en-US" sz="1200" kern="1200" dirty="0" smtClean="0">
                <a:solidFill>
                  <a:schemeClr val="tx1"/>
                </a:solidFill>
                <a:effectLst/>
                <a:latin typeface="+mn-lt"/>
                <a:ea typeface="+mn-ea"/>
                <a:cs typeface="+mn-cs"/>
              </a:rPr>
              <a:t>2.They can actually do anything that a</a:t>
            </a:r>
            <a:r>
              <a:rPr lang="en-US" sz="1200" kern="1200" baseline="0" dirty="0" smtClean="0">
                <a:solidFill>
                  <a:schemeClr val="tx1"/>
                </a:solidFill>
                <a:effectLst/>
                <a:latin typeface="+mn-lt"/>
                <a:ea typeface="+mn-ea"/>
                <a:cs typeface="+mn-cs"/>
              </a:rPr>
              <a:t> regular build script or groovy program can do</a:t>
            </a:r>
          </a:p>
          <a:p>
            <a:pPr marL="0" lvl="0" indent="0">
              <a:buFont typeface="+mj-lt"/>
              <a:buNone/>
            </a:pPr>
            <a:r>
              <a:rPr lang="en-US" sz="1200" kern="1200" baseline="0" dirty="0" smtClean="0">
                <a:solidFill>
                  <a:schemeClr val="tx1"/>
                </a:solidFill>
                <a:effectLst/>
                <a:latin typeface="+mn-lt"/>
                <a:ea typeface="+mn-ea"/>
                <a:cs typeface="+mn-cs"/>
              </a:rPr>
              <a:t>3.You can use your imagination for what you might need to do before the build start running. </a:t>
            </a:r>
          </a:p>
          <a:p>
            <a:pPr marL="0" lvl="0" indent="0">
              <a:buFont typeface="+mj-lt"/>
              <a:buNone/>
            </a:pPr>
            <a:r>
              <a:rPr lang="en-US" sz="1200" kern="1200" baseline="0" dirty="0" smtClean="0">
                <a:solidFill>
                  <a:schemeClr val="tx1"/>
                </a:solidFill>
                <a:effectLst/>
                <a:latin typeface="+mn-lt"/>
                <a:ea typeface="+mn-ea"/>
                <a:cs typeface="+mn-cs"/>
              </a:rPr>
              <a:t>4.Drop them in one of these locations to be executed.</a:t>
            </a:r>
          </a:p>
          <a:p>
            <a:pPr marL="0" lvl="0" indent="0">
              <a:buFont typeface="+mj-lt"/>
              <a:buNone/>
            </a:pPr>
            <a:r>
              <a:rPr lang="en-US" sz="1200" kern="1200" baseline="0" dirty="0" smtClean="0">
                <a:solidFill>
                  <a:schemeClr val="tx1"/>
                </a:solidFill>
                <a:effectLst/>
                <a:latin typeface="+mn-lt"/>
                <a:ea typeface="+mn-ea"/>
                <a:cs typeface="+mn-cs"/>
              </a:rPr>
              <a:t>5.This example would be a plugin that will make sure the build script that runs after this one will not pull stuff from a not “enterprise” blessed repository”</a:t>
            </a:r>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facilitate </a:t>
            </a:r>
            <a:r>
              <a:rPr lang="en-US" sz="1200" kern="1200" dirty="0" smtClean="0">
                <a:solidFill>
                  <a:schemeClr val="tx1"/>
                </a:solidFill>
                <a:effectLst/>
                <a:latin typeface="+mn-lt"/>
                <a:ea typeface="+mn-ea"/>
                <a:cs typeface="+mn-cs"/>
              </a:rPr>
              <a:t>cross project configuration -  say you want to customizing the build based on the current environment</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look for in </a:t>
            </a:r>
            <a:endParaRPr lang="en-US" sz="18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$USER_HOME/.</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init.gradle</a:t>
            </a:r>
            <a:endParaRPr lang="en-US" sz="18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User_HOME</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init.d</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gradle</a:t>
            </a:r>
            <a:endParaRPr lang="en-US" sz="18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$GRADLE_HOME/</a:t>
            </a:r>
            <a:r>
              <a:rPr lang="en-US" sz="1200" kern="1200" dirty="0" err="1" smtClean="0">
                <a:solidFill>
                  <a:schemeClr val="tx1"/>
                </a:solidFill>
                <a:effectLst/>
                <a:latin typeface="+mn-lt"/>
                <a:ea typeface="+mn-ea"/>
                <a:cs typeface="+mn-cs"/>
              </a:rPr>
              <a:t>init.d</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gradle</a:t>
            </a:r>
            <a:endParaRPr lang="en-US" sz="18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or command line </a:t>
            </a:r>
            <a:r>
              <a:rPr lang="en-US" sz="1200" kern="1200" dirty="0" err="1" smtClean="0">
                <a:solidFill>
                  <a:schemeClr val="tx1"/>
                </a:solidFill>
                <a:effectLst/>
                <a:latin typeface="+mn-lt"/>
                <a:ea typeface="+mn-ea"/>
                <a:cs typeface="+mn-cs"/>
              </a:rPr>
              <a:t>arg</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load plugins -- happen sooner - bootstraps - early checks in a lifecycle</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specify plugin repos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environmental </a:t>
            </a:r>
            <a:r>
              <a:rPr lang="en-US" sz="1200" kern="1200" dirty="0" err="1" smtClean="0">
                <a:solidFill>
                  <a:schemeClr val="tx1"/>
                </a:solidFill>
                <a:effectLst/>
                <a:latin typeface="+mn-lt"/>
                <a:ea typeface="+mn-ea"/>
                <a:cs typeface="+mn-cs"/>
              </a:rPr>
              <a:t>config</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register listeners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anything that you can do in a build script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Example (61.3, 61.5 )  -- The plugin in the </a:t>
            </a:r>
            <a:r>
              <a:rPr lang="en-US" sz="1200" kern="1200" dirty="0" err="1" smtClean="0">
                <a:solidFill>
                  <a:schemeClr val="tx1"/>
                </a:solidFill>
                <a:effectLst/>
                <a:latin typeface="+mn-lt"/>
                <a:ea typeface="+mn-ea"/>
                <a:cs typeface="+mn-cs"/>
              </a:rPr>
              <a:t>init</a:t>
            </a:r>
            <a:r>
              <a:rPr lang="en-US" sz="1200" kern="1200" dirty="0" smtClean="0">
                <a:solidFill>
                  <a:schemeClr val="tx1"/>
                </a:solidFill>
                <a:effectLst/>
                <a:latin typeface="+mn-lt"/>
                <a:ea typeface="+mn-ea"/>
                <a:cs typeface="+mn-cs"/>
              </a:rPr>
              <a:t> script ensures that only a specified repository is used when running the build.</a:t>
            </a:r>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42</a:t>
            </a:fld>
            <a:endParaRPr lang="en-US"/>
          </a:p>
        </p:txBody>
      </p:sp>
    </p:spTree>
    <p:extLst>
      <p:ext uri="{BB962C8B-B14F-4D97-AF65-F5344CB8AC3E}">
        <p14:creationId xmlns:p14="http://schemas.microsoft.com/office/powerpoint/2010/main" val="3400736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effectLst/>
                <a:latin typeface="+mn-lt"/>
                <a:ea typeface="+mn-ea"/>
                <a:cs typeface="+mn-cs"/>
              </a:rPr>
              <a:t>1.This is a feature</a:t>
            </a:r>
            <a:r>
              <a:rPr lang="en-US" sz="1200" kern="1200" baseline="0" dirty="0" smtClean="0">
                <a:solidFill>
                  <a:schemeClr val="tx1"/>
                </a:solidFill>
                <a:effectLst/>
                <a:latin typeface="+mn-lt"/>
                <a:ea typeface="+mn-ea"/>
                <a:cs typeface="+mn-cs"/>
              </a:rPr>
              <a:t> that you might not be aware of… </a:t>
            </a:r>
          </a:p>
          <a:p>
            <a:pPr marL="0" marR="0" lvl="2" indent="0" algn="l" defTabSz="457200" rtl="0" eaLnBrk="1" fontAlgn="auto" latinLnBrk="0" hangingPunct="1">
              <a:lnSpc>
                <a:spcPct val="100000"/>
              </a:lnSpc>
              <a:spcBef>
                <a:spcPts val="0"/>
              </a:spcBef>
              <a:spcAft>
                <a:spcPts val="0"/>
              </a:spcAft>
              <a:buClrTx/>
              <a:buSzTx/>
              <a:buFont typeface="+mj-lt"/>
              <a:buNone/>
              <a:tabLst/>
              <a:defRPr/>
            </a:pPr>
            <a:r>
              <a:rPr lang="en-US" sz="1200" kern="1200" baseline="0" dirty="0" smtClean="0">
                <a:solidFill>
                  <a:schemeClr val="tx1"/>
                </a:solidFill>
                <a:effectLst/>
                <a:latin typeface="+mn-lt"/>
                <a:ea typeface="+mn-ea"/>
                <a:cs typeface="+mn-cs"/>
              </a:rPr>
              <a:t>2.Say you want to make sure one task happens AFTER another task… but you don’t want to explicitly create the dependency on that task. </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t>
            </a:r>
            <a:r>
              <a:rPr lang="en-US" sz="1200" kern="1200" dirty="0" smtClean="0">
                <a:solidFill>
                  <a:schemeClr val="tx1"/>
                </a:solidFill>
                <a:effectLst/>
                <a:latin typeface="+mn-lt"/>
                <a:ea typeface="+mn-ea"/>
                <a:cs typeface="+mn-cs"/>
              </a:rPr>
              <a:t>some cases it is useful to control the </a:t>
            </a:r>
            <a:r>
              <a:rPr lang="en-US" sz="1200" i="1" u="sng" kern="1200" dirty="0" smtClean="0">
                <a:solidFill>
                  <a:schemeClr val="tx1"/>
                </a:solidFill>
                <a:effectLst/>
                <a:latin typeface="+mn-lt"/>
                <a:ea typeface="+mn-ea"/>
                <a:cs typeface="+mn-cs"/>
              </a:rPr>
              <a:t>order</a:t>
            </a:r>
            <a:r>
              <a:rPr lang="en-US" sz="1200" kern="1200" dirty="0" smtClean="0">
                <a:solidFill>
                  <a:schemeClr val="tx1"/>
                </a:solidFill>
                <a:effectLst/>
                <a:latin typeface="+mn-lt"/>
                <a:ea typeface="+mn-ea"/>
                <a:cs typeface="+mn-cs"/>
              </a:rPr>
              <a:t> in which 2 tasks will execute, without introducing an explicit dependency between those tasks. The primary difference between a task </a:t>
            </a:r>
            <a:r>
              <a:rPr lang="en-US" sz="1200" i="1" u="sng" kern="1200" dirty="0" smtClean="0">
                <a:solidFill>
                  <a:schemeClr val="tx1"/>
                </a:solidFill>
                <a:effectLst/>
                <a:latin typeface="+mn-lt"/>
                <a:ea typeface="+mn-ea"/>
                <a:cs typeface="+mn-cs"/>
              </a:rPr>
              <a:t>ordering</a:t>
            </a:r>
            <a:r>
              <a:rPr lang="en-US" sz="1200" kern="1200" dirty="0" smtClean="0">
                <a:solidFill>
                  <a:schemeClr val="tx1"/>
                </a:solidFill>
                <a:effectLst/>
                <a:latin typeface="+mn-lt"/>
                <a:ea typeface="+mn-ea"/>
                <a:cs typeface="+mn-cs"/>
              </a:rPr>
              <a:t> and a task </a:t>
            </a:r>
            <a:r>
              <a:rPr lang="en-US" sz="1200" i="1" u="sng" kern="1200" dirty="0" smtClean="0">
                <a:solidFill>
                  <a:schemeClr val="tx1"/>
                </a:solidFill>
                <a:effectLst/>
                <a:latin typeface="+mn-lt"/>
                <a:ea typeface="+mn-ea"/>
                <a:cs typeface="+mn-cs"/>
              </a:rPr>
              <a:t>dependency</a:t>
            </a:r>
            <a:r>
              <a:rPr lang="en-US" sz="1200" kern="1200" dirty="0" smtClean="0">
                <a:solidFill>
                  <a:schemeClr val="tx1"/>
                </a:solidFill>
                <a:effectLst/>
                <a:latin typeface="+mn-lt"/>
                <a:ea typeface="+mn-ea"/>
                <a:cs typeface="+mn-cs"/>
              </a:rPr>
              <a:t> is that an ordering rule does not influence which tasks will be executed, only the order in which they will be executed.</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43</a:t>
            </a:fld>
            <a:endParaRPr lang="en-US"/>
          </a:p>
        </p:txBody>
      </p:sp>
    </p:spTree>
    <p:extLst>
      <p:ext uri="{BB962C8B-B14F-4D97-AF65-F5344CB8AC3E}">
        <p14:creationId xmlns:p14="http://schemas.microsoft.com/office/powerpoint/2010/main" val="1804732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1200" kern="1200" dirty="0" smtClean="0">
                <a:solidFill>
                  <a:schemeClr val="tx1"/>
                </a:solidFill>
                <a:effectLst/>
                <a:latin typeface="+mn-lt"/>
                <a:ea typeface="+mn-ea"/>
                <a:cs typeface="+mn-cs"/>
              </a:rPr>
              <a:t>1.This is a new feature in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that</a:t>
            </a:r>
            <a:r>
              <a:rPr lang="en-US" sz="1200" kern="1200" baseline="0" dirty="0" smtClean="0">
                <a:solidFill>
                  <a:schemeClr val="tx1"/>
                </a:solidFill>
                <a:effectLst/>
                <a:latin typeface="+mn-lt"/>
                <a:ea typeface="+mn-ea"/>
                <a:cs typeface="+mn-cs"/>
              </a:rPr>
              <a:t> will try to only configure the projects that are relevant requested tasks instead of the entire set of projects in the build.</a:t>
            </a:r>
          </a:p>
          <a:p>
            <a:pPr marL="0" lvl="0" indent="0">
              <a:buFont typeface="+mj-lt"/>
              <a:buNone/>
            </a:pPr>
            <a:r>
              <a:rPr lang="en-US" sz="1200" kern="1200" baseline="0" dirty="0" smtClean="0">
                <a:solidFill>
                  <a:schemeClr val="tx1"/>
                </a:solidFill>
                <a:effectLst/>
                <a:latin typeface="+mn-lt"/>
                <a:ea typeface="+mn-ea"/>
                <a:cs typeface="+mn-cs"/>
              </a:rPr>
              <a:t>2.Try this out and see how well it works for you. </a:t>
            </a:r>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The </a:t>
            </a:r>
            <a:r>
              <a:rPr lang="en-US" sz="1200" i="1" u="sng" kern="1200" dirty="0" smtClean="0">
                <a:solidFill>
                  <a:schemeClr val="tx1"/>
                </a:solidFill>
                <a:effectLst/>
                <a:latin typeface="+mn-lt"/>
                <a:ea typeface="+mn-ea"/>
                <a:cs typeface="+mn-cs"/>
              </a:rPr>
              <a:t>Configuration injection</a:t>
            </a:r>
            <a:r>
              <a:rPr lang="en-US" sz="1200" kern="1200" dirty="0" smtClean="0">
                <a:solidFill>
                  <a:schemeClr val="tx1"/>
                </a:solidFill>
                <a:effectLst/>
                <a:latin typeface="+mn-lt"/>
                <a:ea typeface="+mn-ea"/>
                <a:cs typeface="+mn-cs"/>
              </a:rPr>
              <a:t> feature and access to the complete project model are possible because every project is configured before the execution phase. Yet, this approach may not be the most efficient in a very large multi-project build.</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Configuration on demand mode attempts to configure only projects that are relevant for requested tasks, i.e. it only executes the </a:t>
            </a:r>
            <a:r>
              <a:rPr lang="en-US" sz="1200" kern="1200" dirty="0" err="1" smtClean="0">
                <a:solidFill>
                  <a:schemeClr val="tx1"/>
                </a:solidFill>
                <a:effectLst/>
                <a:latin typeface="+mn-lt"/>
                <a:ea typeface="+mn-ea"/>
                <a:cs typeface="+mn-cs"/>
              </a:rPr>
              <a:t>build.gradle</a:t>
            </a:r>
            <a:r>
              <a:rPr lang="en-US" sz="1200" kern="1200" dirty="0" smtClean="0">
                <a:solidFill>
                  <a:schemeClr val="tx1"/>
                </a:solidFill>
                <a:effectLst/>
                <a:latin typeface="+mn-lt"/>
                <a:ea typeface="+mn-ea"/>
                <a:cs typeface="+mn-cs"/>
              </a:rPr>
              <a:t> file of projects that are participating in the build.</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44</a:t>
            </a:fld>
            <a:endParaRPr lang="en-US"/>
          </a:p>
        </p:txBody>
      </p:sp>
    </p:spTree>
    <p:extLst>
      <p:ext uri="{BB962C8B-B14F-4D97-AF65-F5344CB8AC3E}">
        <p14:creationId xmlns:p14="http://schemas.microsoft.com/office/powerpoint/2010/main" val="2978965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kern="1200" dirty="0" smtClean="0">
                <a:solidFill>
                  <a:schemeClr val="tx1"/>
                </a:solidFill>
                <a:effectLst/>
                <a:latin typeface="+mn-lt"/>
                <a:ea typeface="+mn-ea"/>
                <a:cs typeface="+mn-cs"/>
              </a:rPr>
              <a:t>1.Another new feature is the ability to run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gradle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parallel.</a:t>
            </a:r>
            <a:r>
              <a:rPr lang="en-US" sz="1200" kern="1200" baseline="0" dirty="0" smtClean="0">
                <a:solidFill>
                  <a:schemeClr val="tx1"/>
                </a:solidFill>
                <a:effectLst/>
                <a:latin typeface="+mn-lt"/>
                <a:ea typeface="+mn-ea"/>
                <a:cs typeface="+mn-cs"/>
              </a:rPr>
              <a:t> Meaning that if you have a multi-project build. It can execute those in parallel. </a:t>
            </a:r>
          </a:p>
          <a:p>
            <a:pPr marL="0" indent="0">
              <a:buFont typeface="+mj-lt"/>
              <a:buNone/>
            </a:pPr>
            <a:r>
              <a:rPr lang="en-US" sz="1200" kern="1200" baseline="0" dirty="0" smtClean="0">
                <a:solidFill>
                  <a:schemeClr val="tx1"/>
                </a:solidFill>
                <a:effectLst/>
                <a:latin typeface="+mn-lt"/>
                <a:ea typeface="+mn-ea"/>
                <a:cs typeface="+mn-cs"/>
              </a:rPr>
              <a:t>2.A very important PRE-requisite is  that the projects need to be decoupled… </a:t>
            </a:r>
          </a:p>
          <a:p>
            <a:pPr marL="0" indent="0">
              <a:buFont typeface="+mj-lt"/>
              <a:buNone/>
            </a:pPr>
            <a:r>
              <a:rPr lang="en-US" sz="1200" kern="1200" baseline="0" dirty="0" smtClean="0">
                <a:solidFill>
                  <a:schemeClr val="tx1"/>
                </a:solidFill>
                <a:effectLst/>
                <a:latin typeface="+mn-lt"/>
                <a:ea typeface="+mn-ea"/>
                <a:cs typeface="+mn-cs"/>
              </a:rPr>
              <a:t>3.So what doe that mean? </a:t>
            </a:r>
          </a:p>
          <a:p>
            <a:pPr marL="0" indent="0">
              <a:buFont typeface="+mj-lt"/>
              <a:buNone/>
            </a:pPr>
            <a:r>
              <a:rPr lang="en-US" sz="1200" kern="1200" dirty="0" smtClean="0">
                <a:solidFill>
                  <a:schemeClr val="tx1"/>
                </a:solidFill>
                <a:effectLst/>
                <a:latin typeface="+mn-lt"/>
                <a:ea typeface="+mn-ea"/>
                <a:cs typeface="+mn-cs"/>
              </a:rPr>
              <a:t>4.</a:t>
            </a:r>
            <a:r>
              <a:rPr lang="en-US" sz="1200" b="1" kern="1200" dirty="0" smtClean="0">
                <a:solidFill>
                  <a:schemeClr val="tx1"/>
                </a:solidFill>
                <a:effectLst/>
                <a:latin typeface="+mn-lt"/>
                <a:ea typeface="+mn-ea"/>
                <a:cs typeface="+mn-cs"/>
              </a:rPr>
              <a:t>Two projects are said to be </a:t>
            </a:r>
            <a:r>
              <a:rPr lang="en-US" sz="1200" b="1" i="1" u="sng" kern="1200" dirty="0" smtClean="0">
                <a:solidFill>
                  <a:schemeClr val="tx1"/>
                </a:solidFill>
                <a:effectLst/>
                <a:latin typeface="+mn-lt"/>
                <a:ea typeface="+mn-ea"/>
                <a:cs typeface="+mn-cs"/>
              </a:rPr>
              <a:t>decoupled</a:t>
            </a:r>
            <a:r>
              <a:rPr lang="en-US" sz="1200" b="1" kern="1200" dirty="0" smtClean="0">
                <a:solidFill>
                  <a:schemeClr val="tx1"/>
                </a:solidFill>
                <a:effectLst/>
                <a:latin typeface="+mn-lt"/>
                <a:ea typeface="+mn-ea"/>
                <a:cs typeface="+mn-cs"/>
              </a:rPr>
              <a:t> if they do not directly access each other's project model.</a:t>
            </a:r>
          </a:p>
          <a:p>
            <a:pPr marL="0" indent="0">
              <a:buFont typeface="+mj-lt"/>
              <a:buNone/>
            </a:pPr>
            <a:r>
              <a:rPr lang="en-US" sz="1200" b="1" kern="1200" dirty="0" smtClean="0">
                <a:solidFill>
                  <a:schemeClr val="tx1"/>
                </a:solidFill>
                <a:effectLst/>
                <a:latin typeface="+mn-lt"/>
                <a:ea typeface="+mn-ea"/>
                <a:cs typeface="+mn-cs"/>
              </a:rPr>
              <a:t>5.They</a:t>
            </a:r>
            <a:r>
              <a:rPr lang="en-US" sz="1200" b="1" kern="1200" baseline="0" dirty="0" smtClean="0">
                <a:solidFill>
                  <a:schemeClr val="tx1"/>
                </a:solidFill>
                <a:effectLst/>
                <a:latin typeface="+mn-lt"/>
                <a:ea typeface="+mn-ea"/>
                <a:cs typeface="+mn-cs"/>
              </a:rPr>
              <a:t> can only interact through explicitly declared dependencies.</a:t>
            </a:r>
          </a:p>
          <a:p>
            <a:pPr marL="0" indent="0">
              <a:buFont typeface="+mj-lt"/>
              <a:buNone/>
            </a:pPr>
            <a:r>
              <a:rPr lang="en-US" sz="1200" b="1" kern="1200" dirty="0" smtClean="0">
                <a:solidFill>
                  <a:schemeClr val="tx1"/>
                </a:solidFill>
                <a:effectLst/>
                <a:latin typeface="+mn-lt"/>
                <a:ea typeface="+mn-ea"/>
                <a:cs typeface="+mn-cs"/>
              </a:rPr>
              <a:t>5a.Any other form of project interaction (i.e. by modifying another project object or by reading a value from another project object) causes the projects to be coupled</a:t>
            </a:r>
            <a:endParaRPr lang="en-US" sz="1200" b="1" kern="1200" baseline="0" dirty="0" smtClean="0">
              <a:solidFill>
                <a:schemeClr val="tx1"/>
              </a:solidFill>
              <a:effectLst/>
              <a:latin typeface="+mn-lt"/>
              <a:ea typeface="+mn-ea"/>
              <a:cs typeface="+mn-cs"/>
            </a:endParaRPr>
          </a:p>
          <a:p>
            <a:pPr marL="0" indent="0">
              <a:buFont typeface="+mj-lt"/>
              <a:buNone/>
            </a:pPr>
            <a:r>
              <a:rPr lang="en-US" sz="1200" b="1" kern="1200" baseline="0" dirty="0" smtClean="0">
                <a:solidFill>
                  <a:schemeClr val="tx1"/>
                </a:solidFill>
                <a:effectLst/>
                <a:latin typeface="+mn-lt"/>
                <a:ea typeface="+mn-ea"/>
                <a:cs typeface="+mn-cs"/>
              </a:rPr>
              <a:t>6.Gradle does not even attempt to try to figure out all of the ways that you could be modifying the </a:t>
            </a:r>
            <a:r>
              <a:rPr lang="en-US" sz="1200" b="1" kern="1200" baseline="0" dirty="0" err="1" smtClean="0">
                <a:solidFill>
                  <a:schemeClr val="tx1"/>
                </a:solidFill>
                <a:effectLst/>
                <a:latin typeface="+mn-lt"/>
                <a:ea typeface="+mn-ea"/>
                <a:cs typeface="+mn-cs"/>
              </a:rPr>
              <a:t>config</a:t>
            </a:r>
            <a:r>
              <a:rPr lang="en-US" sz="1200" b="1" kern="1200" baseline="0" dirty="0" smtClean="0">
                <a:solidFill>
                  <a:schemeClr val="tx1"/>
                </a:solidFill>
                <a:effectLst/>
                <a:latin typeface="+mn-lt"/>
                <a:ea typeface="+mn-ea"/>
                <a:cs typeface="+mn-cs"/>
              </a:rPr>
              <a:t> of the project by accessing something from another project… There are too many ways for this to happen.</a:t>
            </a:r>
          </a:p>
          <a:p>
            <a:pPr marL="0" indent="0">
              <a:buFont typeface="+mj-lt"/>
              <a:buNone/>
            </a:pPr>
            <a:r>
              <a:rPr lang="en-US" sz="1200" kern="1200" baseline="0" dirty="0" smtClean="0">
                <a:solidFill>
                  <a:schemeClr val="tx1"/>
                </a:solidFill>
                <a:effectLst/>
                <a:latin typeface="+mn-lt"/>
                <a:ea typeface="+mn-ea"/>
                <a:cs typeface="+mn-cs"/>
              </a:rPr>
              <a:t>7</a:t>
            </a:r>
            <a:r>
              <a:rPr lang="en-US" sz="1200" b="1" kern="1200" baseline="0" dirty="0" smtClean="0">
                <a:solidFill>
                  <a:schemeClr val="tx1"/>
                </a:solidFill>
                <a:effectLst/>
                <a:latin typeface="+mn-lt"/>
                <a:ea typeface="+mn-ea"/>
                <a:cs typeface="+mn-cs"/>
              </a:rPr>
              <a:t>.So it is very powerful </a:t>
            </a:r>
            <a:r>
              <a:rPr lang="en-US" sz="1200" kern="1200" baseline="0" dirty="0" smtClean="0">
                <a:solidFill>
                  <a:schemeClr val="tx1"/>
                </a:solidFill>
                <a:effectLst/>
                <a:latin typeface="+mn-lt"/>
                <a:ea typeface="+mn-ea"/>
                <a:cs typeface="+mn-cs"/>
              </a:rPr>
              <a:t>and has the potential to really save build time, but you have to </a:t>
            </a:r>
            <a:r>
              <a:rPr lang="en-US" sz="1200" b="1" kern="1200" baseline="0" dirty="0" smtClean="0">
                <a:solidFill>
                  <a:schemeClr val="tx1"/>
                </a:solidFill>
                <a:effectLst/>
                <a:latin typeface="+mn-lt"/>
                <a:ea typeface="+mn-ea"/>
                <a:cs typeface="+mn-cs"/>
              </a:rPr>
              <a:t>be careful</a:t>
            </a:r>
            <a:r>
              <a:rPr lang="en-US" sz="1200" kern="1200" baseline="0" dirty="0" smtClean="0">
                <a:solidFill>
                  <a:schemeClr val="tx1"/>
                </a:solidFill>
                <a:effectLst/>
                <a:latin typeface="+mn-lt"/>
                <a:ea typeface="+mn-ea"/>
                <a:cs typeface="+mn-cs"/>
              </a:rPr>
              <a:t>.  </a:t>
            </a:r>
          </a:p>
          <a:p>
            <a:pPr marL="0" indent="0">
              <a:buFont typeface="+mj-lt"/>
              <a:buNone/>
            </a:pPr>
            <a:r>
              <a:rPr lang="en-US" sz="1200" kern="1200" baseline="0" dirty="0" smtClean="0">
                <a:solidFill>
                  <a:schemeClr val="tx1"/>
                </a:solidFill>
                <a:effectLst/>
                <a:latin typeface="+mn-lt"/>
                <a:ea typeface="+mn-ea"/>
                <a:cs typeface="+mn-cs"/>
              </a:rPr>
              <a:t>8.Check out the doc for some guidelines -  and try it out!  </a:t>
            </a:r>
          </a:p>
          <a:p>
            <a:pPr marL="0" indent="0">
              <a:buFont typeface="+mj-lt"/>
              <a:buNone/>
            </a:pPr>
            <a:r>
              <a:rPr lang="en-US" sz="1200" kern="1200" baseline="0" dirty="0" smtClean="0">
                <a:solidFill>
                  <a:schemeClr val="tx1"/>
                </a:solidFill>
                <a:effectLst/>
                <a:latin typeface="+mn-lt"/>
                <a:ea typeface="+mn-ea"/>
                <a:cs typeface="+mn-cs"/>
              </a:rPr>
              <a:t>9.This has nothing to do with running your tests in parallel --- which you should CERTANLY be doing!!! IF not, set that up.</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allows any project to access any other project during both the configuration and execution phases. While this provides a great deal of power and flexibility to the build author, it also limits the flexibility that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has when building those projects. For instance, this effectively prevents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from correctly building multiple projects in parallel, configuring only a subset of projects, or from substituting a pre-built artifact in place of a project dependency.</a:t>
            </a:r>
          </a:p>
          <a:p>
            <a:r>
              <a:rPr lang="en-US" sz="1200" kern="1200" dirty="0" smtClean="0">
                <a:solidFill>
                  <a:schemeClr val="tx1"/>
                </a:solidFill>
                <a:effectLst/>
                <a:latin typeface="+mn-lt"/>
                <a:ea typeface="+mn-ea"/>
                <a:cs typeface="+mn-cs"/>
              </a:rPr>
              <a:t>Two projects are said to be </a:t>
            </a:r>
            <a:r>
              <a:rPr lang="en-US" sz="1200" i="1" u="sng" kern="1200" dirty="0" smtClean="0">
                <a:solidFill>
                  <a:schemeClr val="tx1"/>
                </a:solidFill>
                <a:effectLst/>
                <a:latin typeface="+mn-lt"/>
                <a:ea typeface="+mn-ea"/>
                <a:cs typeface="+mn-cs"/>
              </a:rPr>
              <a:t>decoupled</a:t>
            </a:r>
            <a:r>
              <a:rPr lang="en-US" sz="1200" kern="1200" dirty="0" smtClean="0">
                <a:solidFill>
                  <a:schemeClr val="tx1"/>
                </a:solidFill>
                <a:effectLst/>
                <a:latin typeface="+mn-lt"/>
                <a:ea typeface="+mn-ea"/>
                <a:cs typeface="+mn-cs"/>
              </a:rPr>
              <a:t> if they do not directly access each other's project model. Decoupled projects may only interact in terms of declared dependencies: project dependencies (</a:t>
            </a:r>
            <a:r>
              <a:rPr lang="en-US" sz="1200" u="none" strike="noStrike" kern="1200" dirty="0" smtClean="0">
                <a:solidFill>
                  <a:schemeClr val="tx1"/>
                </a:solidFill>
                <a:effectLst/>
                <a:latin typeface="+mn-lt"/>
                <a:ea typeface="+mn-ea"/>
                <a:cs typeface="+mn-cs"/>
                <a:hlinkClick r:id="rId3"/>
              </a:rPr>
              <a:t>Section 51.4.3, “Project dependencies”</a:t>
            </a:r>
            <a:r>
              <a:rPr lang="en-US" sz="1200" kern="1200" dirty="0" smtClean="0">
                <a:solidFill>
                  <a:schemeClr val="tx1"/>
                </a:solidFill>
                <a:effectLst/>
                <a:latin typeface="+mn-lt"/>
                <a:ea typeface="+mn-ea"/>
                <a:cs typeface="+mn-cs"/>
              </a:rPr>
              <a:t>) and/or task dependencies (</a:t>
            </a:r>
            <a:r>
              <a:rPr lang="en-US" sz="1200" u="none" strike="noStrike" kern="1200" dirty="0" smtClean="0">
                <a:solidFill>
                  <a:schemeClr val="tx1"/>
                </a:solidFill>
                <a:effectLst/>
                <a:latin typeface="+mn-lt"/>
                <a:ea typeface="+mn-ea"/>
                <a:cs typeface="+mn-cs"/>
                <a:hlinkClick r:id="rId4"/>
              </a:rPr>
              <a:t>Section 6.5, “Task dependencies”</a:t>
            </a:r>
            <a:r>
              <a:rPr lang="en-US" sz="1200" kern="1200" dirty="0" smtClean="0">
                <a:solidFill>
                  <a:schemeClr val="tx1"/>
                </a:solidFill>
                <a:effectLst/>
                <a:latin typeface="+mn-lt"/>
                <a:ea typeface="+mn-ea"/>
                <a:cs typeface="+mn-cs"/>
              </a:rPr>
              <a:t>). Any other form of project interaction (i.e. by modifying another project object or by reading a value from another project object) causes the projects to be coupled. The consequence of coupling during the configuration phase is that if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is invoked with the 'configuration on demand' option, the result of the build can be flawed in several ways. The consequence of coupling during execution phase is that if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is invoked with the parallel option, one project task runs too late to influence a task of a project building in parallel.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does not attempt to detect coupling and warn the user, as there are too many possibilities to introduce coupling.</a:t>
            </a:r>
          </a:p>
          <a:p>
            <a:r>
              <a:rPr lang="en-US" sz="1200" kern="1200" dirty="0" smtClean="0">
                <a:solidFill>
                  <a:schemeClr val="tx1"/>
                </a:solidFill>
                <a:effectLst/>
                <a:latin typeface="+mn-lt"/>
                <a:ea typeface="+mn-ea"/>
                <a:cs typeface="+mn-cs"/>
              </a:rPr>
              <a:t>A very common way for projects to be coupled is by using configuration injection (</a:t>
            </a:r>
            <a:r>
              <a:rPr lang="en-US" sz="1200" u="none" strike="noStrike" kern="1200" dirty="0" smtClean="0">
                <a:solidFill>
                  <a:schemeClr val="tx1"/>
                </a:solidFill>
                <a:effectLst/>
                <a:latin typeface="+mn-lt"/>
                <a:ea typeface="+mn-ea"/>
                <a:cs typeface="+mn-cs"/>
                <a:hlinkClick r:id="rId5"/>
              </a:rPr>
              <a:t>Section 57.1, “Cross project configuration”</a:t>
            </a:r>
            <a:r>
              <a:rPr lang="en-US" sz="1200" kern="1200" dirty="0" smtClean="0">
                <a:solidFill>
                  <a:schemeClr val="tx1"/>
                </a:solidFill>
                <a:effectLst/>
                <a:latin typeface="+mn-lt"/>
                <a:ea typeface="+mn-ea"/>
                <a:cs typeface="+mn-cs"/>
              </a:rPr>
              <a:t>). It may not be immediately apparent, but using key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features like the </a:t>
            </a:r>
            <a:r>
              <a:rPr lang="en-US" sz="1200" kern="1200" dirty="0" err="1" smtClean="0">
                <a:solidFill>
                  <a:schemeClr val="tx1"/>
                </a:solidFill>
                <a:effectLst/>
                <a:latin typeface="+mn-lt"/>
                <a:ea typeface="+mn-ea"/>
                <a:cs typeface="+mn-cs"/>
              </a:rPr>
              <a:t>allprojects</a:t>
            </a:r>
            <a:r>
              <a:rPr lang="en-US" sz="1200" kern="1200" dirty="0" smtClean="0">
                <a:solidFill>
                  <a:schemeClr val="tx1"/>
                </a:solidFill>
                <a:effectLst/>
                <a:latin typeface="+mn-lt"/>
                <a:ea typeface="+mn-ea"/>
                <a:cs typeface="+mn-cs"/>
              </a:rPr>
              <a:t> and subprojects keywords automatically cause your projects to be coupled. This is because these keywords are used in a </a:t>
            </a:r>
            <a:r>
              <a:rPr lang="en-US" sz="1200" kern="1200" dirty="0" err="1" smtClean="0">
                <a:solidFill>
                  <a:schemeClr val="tx1"/>
                </a:solidFill>
                <a:effectLst/>
                <a:latin typeface="+mn-lt"/>
                <a:ea typeface="+mn-ea"/>
                <a:cs typeface="+mn-cs"/>
              </a:rPr>
              <a:t>build.gradle</a:t>
            </a:r>
            <a:r>
              <a:rPr lang="en-US" sz="1200" kern="1200" dirty="0" smtClean="0">
                <a:solidFill>
                  <a:schemeClr val="tx1"/>
                </a:solidFill>
                <a:effectLst/>
                <a:latin typeface="+mn-lt"/>
                <a:ea typeface="+mn-ea"/>
                <a:cs typeface="+mn-cs"/>
              </a:rPr>
              <a:t> file, which defines a project. Often this is a “root project” that does nothing more than define common configuration, but as far as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is concerned this root project is still a fully-fledged project, and by using </a:t>
            </a:r>
            <a:r>
              <a:rPr lang="en-US" sz="1200" kern="1200" dirty="0" err="1" smtClean="0">
                <a:solidFill>
                  <a:schemeClr val="tx1"/>
                </a:solidFill>
                <a:effectLst/>
                <a:latin typeface="+mn-lt"/>
                <a:ea typeface="+mn-ea"/>
                <a:cs typeface="+mn-cs"/>
              </a:rPr>
              <a:t>allprojects</a:t>
            </a:r>
            <a:r>
              <a:rPr lang="en-US" sz="1200" kern="1200" dirty="0" smtClean="0">
                <a:solidFill>
                  <a:schemeClr val="tx1"/>
                </a:solidFill>
                <a:effectLst/>
                <a:latin typeface="+mn-lt"/>
                <a:ea typeface="+mn-ea"/>
                <a:cs typeface="+mn-cs"/>
              </a:rPr>
              <a:t> that project is effectively coupled to all other projects. Coupling of the root project to subprojects does not impact 'configuration on demand', but using the </a:t>
            </a:r>
            <a:r>
              <a:rPr lang="en-US" sz="1200" kern="1200" dirty="0" err="1" smtClean="0">
                <a:solidFill>
                  <a:schemeClr val="tx1"/>
                </a:solidFill>
                <a:effectLst/>
                <a:latin typeface="+mn-lt"/>
                <a:ea typeface="+mn-ea"/>
                <a:cs typeface="+mn-cs"/>
              </a:rPr>
              <a:t>allprojects</a:t>
            </a:r>
            <a:r>
              <a:rPr lang="en-US" sz="1200" kern="1200" dirty="0" smtClean="0">
                <a:solidFill>
                  <a:schemeClr val="tx1"/>
                </a:solidFill>
                <a:effectLst/>
                <a:latin typeface="+mn-lt"/>
                <a:ea typeface="+mn-ea"/>
                <a:cs typeface="+mn-cs"/>
              </a:rPr>
              <a:t> and subprojects in any subproject's </a:t>
            </a:r>
            <a:r>
              <a:rPr lang="en-US" sz="1200" kern="1200" dirty="0" err="1" smtClean="0">
                <a:solidFill>
                  <a:schemeClr val="tx1"/>
                </a:solidFill>
                <a:effectLst/>
                <a:latin typeface="+mn-lt"/>
                <a:ea typeface="+mn-ea"/>
                <a:cs typeface="+mn-cs"/>
              </a:rPr>
              <a:t>build.gradle</a:t>
            </a:r>
            <a:r>
              <a:rPr lang="en-US" sz="1200" kern="1200" dirty="0" smtClean="0">
                <a:solidFill>
                  <a:schemeClr val="tx1"/>
                </a:solidFill>
                <a:effectLst/>
                <a:latin typeface="+mn-lt"/>
                <a:ea typeface="+mn-ea"/>
                <a:cs typeface="+mn-cs"/>
              </a:rPr>
              <a:t> file will have an impact.</a:t>
            </a:r>
          </a:p>
          <a:p>
            <a:r>
              <a:rPr lang="en-US" sz="1200" kern="1200" dirty="0" smtClean="0">
                <a:solidFill>
                  <a:schemeClr val="tx1"/>
                </a:solidFill>
                <a:effectLst/>
                <a:latin typeface="+mn-lt"/>
                <a:ea typeface="+mn-ea"/>
                <a:cs typeface="+mn-cs"/>
              </a:rPr>
              <a:t>This means that using any form of shared build script logic or configuration injection (</a:t>
            </a:r>
            <a:r>
              <a:rPr lang="en-US" sz="1200" kern="1200" dirty="0" err="1" smtClean="0">
                <a:solidFill>
                  <a:schemeClr val="tx1"/>
                </a:solidFill>
                <a:effectLst/>
                <a:latin typeface="+mn-lt"/>
                <a:ea typeface="+mn-ea"/>
                <a:cs typeface="+mn-cs"/>
              </a:rPr>
              <a:t>allprojects</a:t>
            </a:r>
            <a:r>
              <a:rPr lang="en-US" sz="1200" kern="1200" dirty="0" smtClean="0">
                <a:solidFill>
                  <a:schemeClr val="tx1"/>
                </a:solidFill>
                <a:effectLst/>
                <a:latin typeface="+mn-lt"/>
                <a:ea typeface="+mn-ea"/>
                <a:cs typeface="+mn-cs"/>
              </a:rPr>
              <a:t>, subprojects, etc.) will cause your projects to be coupled. As we extend the concept of project decoupling and provide features that take advantage of decoupled projects, we will also introduce new features to help you to solve common use cases (like configuration injection) without causing your projects to be coupled.</a:t>
            </a:r>
          </a:p>
          <a:p>
            <a:r>
              <a:rPr lang="en-US" sz="1200" kern="1200" dirty="0" smtClean="0">
                <a:solidFill>
                  <a:schemeClr val="tx1"/>
                </a:solidFill>
                <a:effectLst/>
                <a:latin typeface="+mn-lt"/>
                <a:ea typeface="+mn-ea"/>
                <a:cs typeface="+mn-cs"/>
              </a:rPr>
              <a:t>In order to make good use of cross project configuration without running into issues for parallel and 'configuration on demand' options, follow these recommendations:</a:t>
            </a:r>
          </a:p>
          <a:p>
            <a:pPr lvl="0"/>
            <a:r>
              <a:rPr lang="en-US" sz="1200" kern="1200" dirty="0" smtClean="0">
                <a:solidFill>
                  <a:schemeClr val="tx1"/>
                </a:solidFill>
                <a:effectLst/>
                <a:latin typeface="+mn-lt"/>
                <a:ea typeface="+mn-ea"/>
                <a:cs typeface="+mn-cs"/>
              </a:rPr>
              <a:t>Avoid a subproject's </a:t>
            </a:r>
            <a:r>
              <a:rPr lang="en-US" sz="1200" kern="1200" dirty="0" err="1" smtClean="0">
                <a:solidFill>
                  <a:schemeClr val="tx1"/>
                </a:solidFill>
                <a:effectLst/>
                <a:latin typeface="+mn-lt"/>
                <a:ea typeface="+mn-ea"/>
                <a:cs typeface="+mn-cs"/>
              </a:rPr>
              <a:t>build.gradle</a:t>
            </a:r>
            <a:r>
              <a:rPr lang="en-US" sz="1200" kern="1200" dirty="0" smtClean="0">
                <a:solidFill>
                  <a:schemeClr val="tx1"/>
                </a:solidFill>
                <a:effectLst/>
                <a:latin typeface="+mn-lt"/>
                <a:ea typeface="+mn-ea"/>
                <a:cs typeface="+mn-cs"/>
              </a:rPr>
              <a:t> referencing other subprojects; </a:t>
            </a:r>
            <a:r>
              <a:rPr lang="en-US" sz="1200" kern="1200" dirty="0" err="1" smtClean="0">
                <a:solidFill>
                  <a:schemeClr val="tx1"/>
                </a:solidFill>
                <a:effectLst/>
                <a:latin typeface="+mn-lt"/>
                <a:ea typeface="+mn-ea"/>
                <a:cs typeface="+mn-cs"/>
              </a:rPr>
              <a:t>prefering</a:t>
            </a:r>
            <a:r>
              <a:rPr lang="en-US" sz="1200" kern="1200" dirty="0" smtClean="0">
                <a:solidFill>
                  <a:schemeClr val="tx1"/>
                </a:solidFill>
                <a:effectLst/>
                <a:latin typeface="+mn-lt"/>
                <a:ea typeface="+mn-ea"/>
                <a:cs typeface="+mn-cs"/>
              </a:rPr>
              <a:t> cross configuration from the root project.</a:t>
            </a:r>
          </a:p>
          <a:p>
            <a:pPr lvl="0"/>
            <a:r>
              <a:rPr lang="en-US" sz="1200" kern="1200" dirty="0" smtClean="0">
                <a:solidFill>
                  <a:schemeClr val="tx1"/>
                </a:solidFill>
                <a:effectLst/>
                <a:latin typeface="+mn-lt"/>
                <a:ea typeface="+mn-ea"/>
                <a:cs typeface="+mn-cs"/>
              </a:rPr>
              <a:t>Avoid changing the configuration of other projects at execution time.</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has</a:t>
            </a:r>
            <a:r>
              <a:rPr lang="en-US" sz="1200" kern="1200" baseline="0" dirty="0" smtClean="0">
                <a:solidFill>
                  <a:schemeClr val="tx1"/>
                </a:solidFill>
                <a:effectLst/>
                <a:latin typeface="+mn-lt"/>
                <a:ea typeface="+mn-ea"/>
                <a:cs typeface="+mn-cs"/>
              </a:rPr>
              <a:t> a feature where it will try to build projects in parallel.  (But use this in decoupled project cases)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Parallel is not at the task level though. Only project level.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This is different though than running Tests in parallel.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45</a:t>
            </a:fld>
            <a:endParaRPr lang="en-US"/>
          </a:p>
        </p:txBody>
      </p:sp>
    </p:spTree>
    <p:extLst>
      <p:ext uri="{BB962C8B-B14F-4D97-AF65-F5344CB8AC3E}">
        <p14:creationId xmlns:p14="http://schemas.microsoft.com/office/powerpoint/2010/main" val="2183864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Since Plugins</a:t>
            </a:r>
            <a:r>
              <a:rPr lang="en-US" baseline="0" dirty="0" smtClean="0"/>
              <a:t> </a:t>
            </a:r>
            <a:r>
              <a:rPr lang="en-US" baseline="0" dirty="0" smtClean="0"/>
              <a:t>in where </a:t>
            </a:r>
            <a:r>
              <a:rPr lang="en-US" baseline="0" dirty="0" smtClean="0"/>
              <a:t>we really find the </a:t>
            </a:r>
            <a:r>
              <a:rPr lang="en-US" baseline="0" dirty="0" smtClean="0"/>
              <a:t>power of </a:t>
            </a:r>
            <a:r>
              <a:rPr lang="en-US" baseline="0" dirty="0" err="1" smtClean="0"/>
              <a:t>gradle</a:t>
            </a:r>
            <a:r>
              <a:rPr lang="en-US" baseline="0" dirty="0" smtClean="0"/>
              <a:t> </a:t>
            </a:r>
            <a:r>
              <a:rPr lang="en-US" baseline="0" dirty="0" smtClean="0"/>
              <a:t> lets dig in a bit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46</a:t>
            </a:fld>
            <a:endParaRPr lang="en-US"/>
          </a:p>
        </p:txBody>
      </p:sp>
    </p:spTree>
    <p:extLst>
      <p:ext uri="{BB962C8B-B14F-4D97-AF65-F5344CB8AC3E}">
        <p14:creationId xmlns:p14="http://schemas.microsoft.com/office/powerpoint/2010/main" val="2354994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This is a new community</a:t>
            </a:r>
            <a:r>
              <a:rPr lang="en-US" baseline="0" dirty="0" smtClean="0"/>
              <a:t> repository for sharing and finding plugins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47</a:t>
            </a:fld>
            <a:endParaRPr lang="en-US"/>
          </a:p>
        </p:txBody>
      </p:sp>
    </p:spTree>
    <p:extLst>
      <p:ext uri="{BB962C8B-B14F-4D97-AF65-F5344CB8AC3E}">
        <p14:creationId xmlns:p14="http://schemas.microsoft.com/office/powerpoint/2010/main" val="21656031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Cool thing</a:t>
            </a:r>
            <a:r>
              <a:rPr lang="en-US" baseline="0" dirty="0" smtClean="0"/>
              <a:t> is that if you want to use anything in the plugin portal… you have an easy way to do it. Just skip the who </a:t>
            </a:r>
            <a:r>
              <a:rPr lang="en-US" baseline="0" dirty="0" err="1" smtClean="0"/>
              <a:t>buildscript</a:t>
            </a:r>
            <a:r>
              <a:rPr lang="en-US" baseline="0" dirty="0" smtClean="0"/>
              <a:t> stuff</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48</a:t>
            </a:fld>
            <a:endParaRPr lang="en-US"/>
          </a:p>
        </p:txBody>
      </p:sp>
    </p:spTree>
    <p:extLst>
      <p:ext uri="{BB962C8B-B14F-4D97-AF65-F5344CB8AC3E}">
        <p14:creationId xmlns:p14="http://schemas.microsoft.com/office/powerpoint/2010/main" val="4271919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Some of the plugins that we are using that we find useful by the way</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49</a:t>
            </a:fld>
            <a:endParaRPr lang="en-US"/>
          </a:p>
        </p:txBody>
      </p:sp>
    </p:spTree>
    <p:extLst>
      <p:ext uri="{BB962C8B-B14F-4D97-AF65-F5344CB8AC3E}">
        <p14:creationId xmlns:p14="http://schemas.microsoft.com/office/powerpoint/2010/main" val="277186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A</a:t>
            </a:r>
            <a:r>
              <a:rPr lang="en-US" baseline="0" dirty="0" smtClean="0"/>
              <a:t> few other </a:t>
            </a:r>
            <a:r>
              <a:rPr lang="en-US" baseline="0" dirty="0" err="1" smtClean="0"/>
              <a:t>plugings</a:t>
            </a:r>
            <a:r>
              <a:rPr lang="en-US" baseline="0" dirty="0" smtClean="0"/>
              <a:t> you should know about as well</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50</a:t>
            </a:fld>
            <a:endParaRPr lang="en-US"/>
          </a:p>
        </p:txBody>
      </p:sp>
    </p:spTree>
    <p:extLst>
      <p:ext uri="{BB962C8B-B14F-4D97-AF65-F5344CB8AC3E}">
        <p14:creationId xmlns:p14="http://schemas.microsoft.com/office/powerpoint/2010/main" val="4286644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1.So </a:t>
            </a:r>
            <a:r>
              <a:rPr lang="en-US" dirty="0" err="1" smtClean="0"/>
              <a:t>netflix</a:t>
            </a:r>
            <a:r>
              <a:rPr lang="en-US" dirty="0" smtClean="0"/>
              <a:t> is a leader in this space</a:t>
            </a:r>
          </a:p>
          <a:p>
            <a:pPr marL="0" indent="0">
              <a:buFont typeface="+mj-lt"/>
              <a:buNone/>
            </a:pPr>
            <a:r>
              <a:rPr lang="en-US" dirty="0" smtClean="0"/>
              <a:t>2.They are big champions</a:t>
            </a:r>
            <a:r>
              <a:rPr lang="en-US" baseline="0" dirty="0" smtClean="0"/>
              <a:t> of sharing their work</a:t>
            </a:r>
          </a:p>
          <a:p>
            <a:pPr marL="0" indent="0">
              <a:buFont typeface="+mj-lt"/>
              <a:buNone/>
            </a:pPr>
            <a:r>
              <a:rPr lang="en-US" baseline="0" dirty="0" smtClean="0"/>
              <a:t>3.They developed a ton of plugins to help them with their large code base and projects. </a:t>
            </a:r>
            <a:endParaRPr lang="en-US" dirty="0" smtClean="0"/>
          </a:p>
          <a:p>
            <a:pPr marL="0" indent="0">
              <a:buFont typeface="+mj-lt"/>
              <a:buNone/>
            </a:pPr>
            <a:r>
              <a:rPr lang="en-US" dirty="0" smtClean="0"/>
              <a:t>4.There </a:t>
            </a:r>
            <a:r>
              <a:rPr lang="en-US" dirty="0" smtClean="0"/>
              <a:t>are a number</a:t>
            </a:r>
            <a:r>
              <a:rPr lang="en-US" baseline="0" dirty="0" smtClean="0"/>
              <a:t> of core plugins that help you do common things. </a:t>
            </a:r>
          </a:p>
          <a:p>
            <a:pPr marL="0" indent="0">
              <a:buFont typeface="+mj-lt"/>
              <a:buNone/>
            </a:pPr>
            <a:r>
              <a:rPr lang="en-US" baseline="0" dirty="0" smtClean="0"/>
              <a:t>5.  Opinionated </a:t>
            </a:r>
            <a:r>
              <a:rPr lang="en-US" baseline="0" dirty="0" smtClean="0"/>
              <a:t>plugins - If you want to set up your project like they do theirs, then there are a lot of plugins to do things that they think are great for them, but they admit, might not be for everyone.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51</a:t>
            </a:fld>
            <a:endParaRPr lang="en-US"/>
          </a:p>
        </p:txBody>
      </p:sp>
    </p:spTree>
    <p:extLst>
      <p:ext uri="{BB962C8B-B14F-4D97-AF65-F5344CB8AC3E}">
        <p14:creationId xmlns:p14="http://schemas.microsoft.com/office/powerpoint/2010/main" val="750032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baseline="0" dirty="0" smtClean="0"/>
              <a:t>1. So in case you did not realize</a:t>
            </a:r>
            <a:r>
              <a:rPr lang="en-US" baseline="0" dirty="0" smtClean="0"/>
              <a:t>, a </a:t>
            </a:r>
            <a:r>
              <a:rPr lang="en-US" baseline="0" dirty="0" err="1" smtClean="0"/>
              <a:t>gradle</a:t>
            </a:r>
            <a:r>
              <a:rPr lang="en-US" baseline="0" dirty="0" smtClean="0"/>
              <a:t> build is just a groovy program - </a:t>
            </a:r>
          </a:p>
          <a:p>
            <a:pPr marL="0" indent="0">
              <a:buFont typeface="+mj-lt"/>
              <a:buNone/>
            </a:pPr>
            <a:r>
              <a:rPr lang="en-US" baseline="0" dirty="0" smtClean="0"/>
              <a:t>2. did you know you can put any groovy or java code in a build file and it will execute?</a:t>
            </a:r>
          </a:p>
          <a:p>
            <a:pPr marL="0" indent="0">
              <a:buFont typeface="+mj-lt"/>
              <a:buNone/>
            </a:pPr>
            <a:r>
              <a:rPr lang="en-US" baseline="0" dirty="0" smtClean="0"/>
              <a:t>3. EXAMPLE</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a:t>
            </a:r>
            <a:r>
              <a:rPr lang="en-US" baseline="0" dirty="0" err="1" smtClean="0"/>
              <a:t>Gradle</a:t>
            </a:r>
            <a:r>
              <a:rPr lang="en-US" baseline="0" dirty="0" smtClean="0"/>
              <a:t> build is just a groovy program</a:t>
            </a:r>
          </a:p>
          <a:p>
            <a:r>
              <a:rPr lang="en-US" baseline="0" dirty="0" smtClean="0"/>
              <a:t>-Nice thing about groovy is that you can just run it as a script. (Don</a:t>
            </a:r>
            <a:r>
              <a:rPr lang="fr-FR" baseline="0" dirty="0" smtClean="0"/>
              <a:t>’</a:t>
            </a:r>
            <a:r>
              <a:rPr lang="en-US" baseline="0" dirty="0" smtClean="0"/>
              <a:t>t need to add the class structure, main method stuff. Groovy will assume that )</a:t>
            </a:r>
          </a:p>
          <a:p>
            <a:r>
              <a:rPr lang="en-US" baseline="0" dirty="0" smtClean="0"/>
              <a:t>-Any groovy will work. Any java will work</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6</a:t>
            </a:fld>
            <a:endParaRPr lang="en-US"/>
          </a:p>
        </p:txBody>
      </p:sp>
    </p:spTree>
    <p:extLst>
      <p:ext uri="{BB962C8B-B14F-4D97-AF65-F5344CB8AC3E}">
        <p14:creationId xmlns:p14="http://schemas.microsoft.com/office/powerpoint/2010/main" val="2953823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Now is the part of the talk where I talk about some of the stuff I have learned over the last year of messing with </a:t>
            </a:r>
            <a:r>
              <a:rPr lang="en-US" dirty="0" err="1" smtClean="0"/>
              <a:t>gradle</a:t>
            </a:r>
            <a:endParaRPr lang="en-US" dirty="0" smtClean="0"/>
          </a:p>
          <a:p>
            <a:pPr marL="228600" indent="-228600">
              <a:buFont typeface="+mj-lt"/>
              <a:buAutoNum type="arabicPeriod"/>
            </a:pPr>
            <a:endParaRPr lang="en-US" dirty="0" smtClean="0"/>
          </a:p>
          <a:p>
            <a:pPr marL="228600" indent="-228600">
              <a:buFont typeface="+mj-lt"/>
              <a:buAutoNum type="arabicPeriod"/>
            </a:pPr>
            <a:r>
              <a:rPr lang="en-US" dirty="0" smtClean="0"/>
              <a:t>And the things that are approved by Brent Rambo --- kind</a:t>
            </a:r>
            <a:r>
              <a:rPr lang="en-US" baseline="0" dirty="0" smtClean="0"/>
              <a:t> of like his new </a:t>
            </a:r>
            <a:r>
              <a:rPr lang="en-US" baseline="0" dirty="0" err="1" smtClean="0"/>
              <a:t>Machintosh</a:t>
            </a:r>
            <a:r>
              <a:rPr lang="en-US" baseline="0" dirty="0" smtClean="0"/>
              <a:t> computer.</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89271A2-C473-0A41-938A-A062B5E92B13}" type="slidenum">
              <a:rPr lang="en-US" smtClean="0"/>
              <a:t>52</a:t>
            </a:fld>
            <a:endParaRPr lang="en-US"/>
          </a:p>
        </p:txBody>
      </p:sp>
    </p:spTree>
    <p:extLst>
      <p:ext uri="{BB962C8B-B14F-4D97-AF65-F5344CB8AC3E}">
        <p14:creationId xmlns:p14="http://schemas.microsoft.com/office/powerpoint/2010/main" val="1835608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err="1" smtClean="0"/>
              <a:t>Gradle</a:t>
            </a:r>
            <a:r>
              <a:rPr lang="en-US" baseline="0" dirty="0" smtClean="0"/>
              <a:t> build is software, so you should treat it with the same care as your code. </a:t>
            </a:r>
          </a:p>
          <a:p>
            <a:pPr marL="228600" indent="-228600">
              <a:buFont typeface="+mj-lt"/>
              <a:buAutoNum type="arabicPeriod"/>
            </a:pPr>
            <a:r>
              <a:rPr lang="en-US" baseline="0" dirty="0" smtClean="0"/>
              <a:t>-Maintain it! Refactor it! Keep it clean!</a:t>
            </a:r>
          </a:p>
          <a:p>
            <a:pPr marL="228600" indent="-228600">
              <a:buFont typeface="+mj-lt"/>
              <a:buAutoNum type="arabicPeriod"/>
            </a:pPr>
            <a:r>
              <a:rPr lang="en-US" baseline="0" dirty="0" smtClean="0"/>
              <a:t>Keep it readable.  </a:t>
            </a:r>
          </a:p>
          <a:p>
            <a:pPr marL="228600" indent="-228600">
              <a:buFont typeface="+mj-lt"/>
              <a:buAutoNum type="arabicPeriod"/>
            </a:pPr>
            <a:r>
              <a:rPr lang="en-US" b="1" baseline="0" dirty="0" smtClean="0"/>
              <a:t>Code reviews</a:t>
            </a:r>
            <a:r>
              <a:rPr lang="en-US" baseline="0" dirty="0" smtClean="0"/>
              <a:t>. </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53</a:t>
            </a:fld>
            <a:endParaRPr lang="en-US"/>
          </a:p>
        </p:txBody>
      </p:sp>
    </p:spTree>
    <p:extLst>
      <p:ext uri="{BB962C8B-B14F-4D97-AF65-F5344CB8AC3E}">
        <p14:creationId xmlns:p14="http://schemas.microsoft.com/office/powerpoint/2010/main" val="1117840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1.Noone </a:t>
            </a:r>
            <a:r>
              <a:rPr lang="en-US" dirty="0" smtClean="0"/>
              <a:t>wants</a:t>
            </a:r>
            <a:r>
              <a:rPr lang="en-US" baseline="0" dirty="0" smtClean="0"/>
              <a:t> to make one minor change and have to run the entire </a:t>
            </a:r>
            <a:r>
              <a:rPr lang="en-US" baseline="0" dirty="0" smtClean="0"/>
              <a:t>30 </a:t>
            </a:r>
            <a:r>
              <a:rPr lang="en-US" baseline="0" dirty="0" smtClean="0"/>
              <a:t>minute build… </a:t>
            </a:r>
            <a:endParaRPr lang="en-US" baseline="0" dirty="0" smtClean="0"/>
          </a:p>
          <a:p>
            <a:pPr marL="0" indent="0">
              <a:buFont typeface="+mj-lt"/>
              <a:buNone/>
            </a:pPr>
            <a:endParaRPr lang="en-US" baseline="0" dirty="0" smtClean="0"/>
          </a:p>
          <a:p>
            <a:pPr marL="0" indent="0">
              <a:buFont typeface="+mj-lt"/>
              <a:buNone/>
            </a:pPr>
            <a:r>
              <a:rPr lang="en-US" baseline="0" dirty="0" smtClean="0"/>
              <a:t>.if </a:t>
            </a:r>
            <a:r>
              <a:rPr lang="en-US" baseline="0" dirty="0" smtClean="0"/>
              <a:t>you have small subprojects… </a:t>
            </a:r>
          </a:p>
          <a:p>
            <a:pPr marL="0" indent="0">
              <a:buFont typeface="+mj-lt"/>
              <a:buNone/>
            </a:pPr>
            <a:r>
              <a:rPr lang="en-US" baseline="0" dirty="0" smtClean="0"/>
              <a:t>2.Your </a:t>
            </a:r>
            <a:r>
              <a:rPr lang="en-US" baseline="0" dirty="0" smtClean="0"/>
              <a:t>local build is faster. (Does not have to rebuild other projects)</a:t>
            </a:r>
          </a:p>
          <a:p>
            <a:pPr marL="0" indent="0">
              <a:buFont typeface="+mj-lt"/>
              <a:buNone/>
            </a:pPr>
            <a:r>
              <a:rPr lang="en-US" baseline="0" dirty="0" smtClean="0"/>
              <a:t>3.You </a:t>
            </a:r>
            <a:r>
              <a:rPr lang="en-US" baseline="0" dirty="0" smtClean="0"/>
              <a:t>don’t have </a:t>
            </a:r>
            <a:r>
              <a:rPr lang="en-US" baseline="0" dirty="0" smtClean="0"/>
              <a:t>so many other </a:t>
            </a:r>
            <a:r>
              <a:rPr lang="en-US" baseline="0" dirty="0" smtClean="0"/>
              <a:t>people breaking your build</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54</a:t>
            </a:fld>
            <a:endParaRPr lang="en-US"/>
          </a:p>
        </p:txBody>
      </p:sp>
    </p:spTree>
    <p:extLst>
      <p:ext uri="{BB962C8B-B14F-4D97-AF65-F5344CB8AC3E}">
        <p14:creationId xmlns:p14="http://schemas.microsoft.com/office/powerpoint/2010/main" val="35912043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smtClean="0"/>
              <a:t>1.I have seen some nasty looking plugins - where you thought, what this a developer that wrote this? </a:t>
            </a:r>
          </a:p>
          <a:p>
            <a:pPr marL="0" indent="0">
              <a:buFont typeface="+mj-lt"/>
              <a:buNone/>
            </a:pPr>
            <a:r>
              <a:rPr lang="en-US" baseline="0" dirty="0" smtClean="0"/>
              <a:t>2.Follow the model that the </a:t>
            </a:r>
            <a:r>
              <a:rPr lang="en-US" baseline="0" dirty="0" err="1" smtClean="0"/>
              <a:t>gradle</a:t>
            </a:r>
            <a:r>
              <a:rPr lang="en-US" baseline="0" dirty="0" smtClean="0"/>
              <a:t> core plugins adopt. </a:t>
            </a:r>
            <a:endParaRPr lang="en-US" baseline="0" dirty="0" smtClean="0"/>
          </a:p>
          <a:p>
            <a:pPr marL="0" marR="0" lvl="2" indent="0" algn="l" defTabSz="4572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effectLst/>
                <a:latin typeface="+mn-lt"/>
                <a:ea typeface="+mn-ea"/>
                <a:cs typeface="+mn-cs"/>
              </a:rPr>
              <a:t>3.Just like code. Build upon</a:t>
            </a:r>
            <a:r>
              <a:rPr lang="en-US" sz="1200" kern="1200" baseline="0" dirty="0" smtClean="0">
                <a:solidFill>
                  <a:schemeClr val="tx1"/>
                </a:solidFill>
                <a:effectLst/>
                <a:latin typeface="+mn-lt"/>
                <a:ea typeface="+mn-ea"/>
                <a:cs typeface="+mn-cs"/>
              </a:rPr>
              <a:t> lower levels.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Share</a:t>
            </a:r>
            <a:r>
              <a:rPr lang="en-US" sz="1200" kern="1200" dirty="0" smtClean="0">
                <a:solidFill>
                  <a:schemeClr val="tx1"/>
                </a:solidFill>
                <a:effectLst/>
                <a:latin typeface="+mn-lt"/>
                <a:ea typeface="+mn-ea"/>
                <a:cs typeface="+mn-cs"/>
              </a:rPr>
              <a:t>. Use</a:t>
            </a:r>
            <a:r>
              <a:rPr lang="en-US" sz="120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Higher abstractions</a:t>
            </a:r>
            <a:endParaRPr lang="en-US" sz="1800" b="1" kern="1200" dirty="0" smtClean="0">
              <a:solidFill>
                <a:schemeClr val="tx1"/>
              </a:solidFill>
              <a:effectLst/>
              <a:latin typeface="+mn-lt"/>
              <a:ea typeface="+mn-ea"/>
              <a:cs typeface="+mn-cs"/>
            </a:endParaRPr>
          </a:p>
          <a:p>
            <a:pPr marL="0" indent="0">
              <a:buFont typeface="+mj-lt"/>
              <a:buNone/>
            </a:pPr>
            <a:endParaRPr lang="en-US" baseline="0" dirty="0" smtClean="0"/>
          </a:p>
          <a:p>
            <a:pPr marL="0" indent="0">
              <a:buFont typeface="+mj-lt"/>
              <a:buNone/>
            </a:pPr>
            <a:r>
              <a:rPr lang="en-US" baseline="0" dirty="0" smtClean="0"/>
              <a:t>4.Base </a:t>
            </a:r>
            <a:r>
              <a:rPr lang="en-US" baseline="0" dirty="0" smtClean="0"/>
              <a:t>Plugin -  defines a basic project lifecycle and some common convention properties</a:t>
            </a:r>
          </a:p>
          <a:p>
            <a:pPr marL="0" indent="0">
              <a:buFont typeface="+mj-lt"/>
              <a:buNone/>
            </a:pPr>
            <a:r>
              <a:rPr lang="en-US" baseline="0" dirty="0" smtClean="0"/>
              <a:t>5.Java </a:t>
            </a:r>
            <a:r>
              <a:rPr lang="en-US" baseline="0" dirty="0" smtClean="0"/>
              <a:t>Base Plugin - basic java project lifecycle</a:t>
            </a:r>
          </a:p>
          <a:p>
            <a:pPr marL="0" indent="0">
              <a:buFont typeface="+mj-lt"/>
              <a:buNone/>
            </a:pPr>
            <a:r>
              <a:rPr lang="en-US" baseline="0" dirty="0" smtClean="0"/>
              <a:t>6.Java </a:t>
            </a:r>
            <a:r>
              <a:rPr lang="en-US" baseline="0" dirty="0" smtClean="0"/>
              <a:t>Plugin - full java project lifecycle tasks and configurations</a:t>
            </a:r>
          </a:p>
          <a:p>
            <a:endParaRPr lang="en-US" baseline="0" dirty="0" smtClean="0"/>
          </a:p>
        </p:txBody>
      </p:sp>
      <p:sp>
        <p:nvSpPr>
          <p:cNvPr id="4" name="Slide Number Placeholder 3"/>
          <p:cNvSpPr>
            <a:spLocks noGrp="1"/>
          </p:cNvSpPr>
          <p:nvPr>
            <p:ph type="sldNum" sz="quarter" idx="10"/>
          </p:nvPr>
        </p:nvSpPr>
        <p:spPr/>
        <p:txBody>
          <a:bodyPr/>
          <a:lstStyle/>
          <a:p>
            <a:fld id="{489271A2-C473-0A41-938A-A062B5E92B13}" type="slidenum">
              <a:rPr lang="en-US" smtClean="0"/>
              <a:t>55</a:t>
            </a:fld>
            <a:endParaRPr lang="en-US"/>
          </a:p>
        </p:txBody>
      </p:sp>
    </p:spTree>
    <p:extLst>
      <p:ext uri="{BB962C8B-B14F-4D97-AF65-F5344CB8AC3E}">
        <p14:creationId xmlns:p14="http://schemas.microsoft.com/office/powerpoint/2010/main" val="25681462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1.Pet </a:t>
            </a:r>
            <a:r>
              <a:rPr lang="en-US" dirty="0" err="1" smtClean="0"/>
              <a:t>Peeeve</a:t>
            </a:r>
            <a:r>
              <a:rPr lang="en-US" baseline="0" dirty="0" smtClean="0"/>
              <a:t> - </a:t>
            </a:r>
            <a:r>
              <a:rPr lang="en-US" dirty="0" smtClean="0"/>
              <a:t>If you are not in the habit</a:t>
            </a:r>
            <a:r>
              <a:rPr lang="en-US" baseline="0" dirty="0" smtClean="0"/>
              <a:t> of putting versions in the filenames of your jars, then get in the habit. </a:t>
            </a:r>
            <a:r>
              <a:rPr lang="en-US" dirty="0" err="1" smtClean="0"/>
              <a:t>noone</a:t>
            </a:r>
            <a:r>
              <a:rPr lang="en-US" dirty="0" smtClean="0"/>
              <a:t> </a:t>
            </a:r>
            <a:r>
              <a:rPr lang="en-US" dirty="0" smtClean="0"/>
              <a:t>wants</a:t>
            </a:r>
            <a:r>
              <a:rPr lang="en-US" baseline="0" dirty="0" smtClean="0"/>
              <a:t> to look at a project and not know what versions the dependencies are</a:t>
            </a:r>
          </a:p>
          <a:p>
            <a:pPr marL="0" indent="0">
              <a:buFont typeface="+mj-lt"/>
              <a:buNone/>
            </a:pPr>
            <a:r>
              <a:rPr lang="en-US" baseline="0" dirty="0" smtClean="0"/>
              <a:t>2. Its </a:t>
            </a:r>
            <a:r>
              <a:rPr lang="en-US" baseline="0" dirty="0" smtClean="0"/>
              <a:t>amazing how many folks still manage transitive dependencies themselves</a:t>
            </a:r>
            <a:r>
              <a:rPr lang="en-US" baseline="0" dirty="0" smtClean="0"/>
              <a:t>.</a:t>
            </a:r>
          </a:p>
          <a:p>
            <a:pPr marL="0" indent="0">
              <a:buFont typeface="+mj-lt"/>
              <a:buNone/>
            </a:pPr>
            <a:r>
              <a:rPr lang="en-US" baseline="0" dirty="0" smtClean="0"/>
              <a:t>	-  </a:t>
            </a:r>
            <a:r>
              <a:rPr lang="en-US" baseline="0" dirty="0" smtClean="0"/>
              <a:t>use an XML descriptor file like a POM </a:t>
            </a:r>
            <a:r>
              <a:rPr lang="en-US" baseline="0" dirty="0" smtClean="0"/>
              <a:t> </a:t>
            </a:r>
          </a:p>
          <a:p>
            <a:pPr marL="0" indent="0">
              <a:buFont typeface="+mj-lt"/>
              <a:buNone/>
            </a:pPr>
            <a:r>
              <a:rPr lang="en-US" baseline="0" dirty="0" smtClean="0"/>
              <a:t>	- </a:t>
            </a:r>
            <a:r>
              <a:rPr lang="en-US" baseline="0" dirty="0" err="1" smtClean="0"/>
              <a:t>Gradle</a:t>
            </a:r>
            <a:r>
              <a:rPr lang="en-US" baseline="0" dirty="0" smtClean="0"/>
              <a:t> makes it so easy to do </a:t>
            </a:r>
            <a:endParaRPr lang="en-US" baseline="0" dirty="0" smtClean="0"/>
          </a:p>
          <a:p>
            <a:pPr marL="0" marR="0" indent="0" algn="l" defTabSz="457200" rtl="0" eaLnBrk="1" fontAlgn="auto" latinLnBrk="0" hangingPunct="1">
              <a:lnSpc>
                <a:spcPct val="100000"/>
              </a:lnSpc>
              <a:spcBef>
                <a:spcPts val="0"/>
              </a:spcBef>
              <a:spcAft>
                <a:spcPts val="0"/>
              </a:spcAft>
              <a:buClrTx/>
              <a:buSzTx/>
              <a:buFont typeface="+mj-lt"/>
              <a:buNone/>
              <a:tabLst/>
              <a:defRPr/>
            </a:pPr>
            <a:r>
              <a:rPr lang="en-US" baseline="0" dirty="0" smtClean="0"/>
              <a:t>3. Make sure you pay attention to your transitive dependencies. Know what they are. Know when there are conflicts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a:t>
            </a:r>
            <a:r>
              <a:rPr lang="en-US" baseline="0" dirty="0" err="1" smtClean="0"/>
              <a:t>Gradle</a:t>
            </a:r>
            <a:r>
              <a:rPr lang="en-US" baseline="0" dirty="0" smtClean="0"/>
              <a:t> makes this easier with the dependency tasks that are built in Like Dependency Insight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a:t>
            </a:r>
            <a:r>
              <a:rPr lang="en-US" b="1" baseline="0" dirty="0" smtClean="0"/>
              <a:t>USE THE TOOLS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Deal with conflicts sooner rather than later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use </a:t>
            </a:r>
            <a:r>
              <a:rPr lang="en-US" baseline="0" dirty="0" smtClean="0"/>
              <a:t>your </a:t>
            </a:r>
            <a:r>
              <a:rPr lang="en-US" baseline="0" dirty="0" err="1" smtClean="0"/>
              <a:t>gradle</a:t>
            </a:r>
            <a:r>
              <a:rPr lang="en-US" baseline="0" dirty="0" smtClean="0"/>
              <a:t> dependency task to know your transitive dependencies and use resolution strategies and excludes to deal with problems sooner -- talk about these next as well as the last two</a:t>
            </a:r>
          </a:p>
        </p:txBody>
      </p:sp>
      <p:sp>
        <p:nvSpPr>
          <p:cNvPr id="4" name="Slide Number Placeholder 3"/>
          <p:cNvSpPr>
            <a:spLocks noGrp="1"/>
          </p:cNvSpPr>
          <p:nvPr>
            <p:ph type="sldNum" sz="quarter" idx="10"/>
          </p:nvPr>
        </p:nvSpPr>
        <p:spPr/>
        <p:txBody>
          <a:bodyPr/>
          <a:lstStyle/>
          <a:p>
            <a:fld id="{489271A2-C473-0A41-938A-A062B5E92B13}" type="slidenum">
              <a:rPr lang="en-US" smtClean="0"/>
              <a:t>56</a:t>
            </a:fld>
            <a:endParaRPr lang="en-US"/>
          </a:p>
        </p:txBody>
      </p:sp>
    </p:spTree>
    <p:extLst>
      <p:ext uri="{BB962C8B-B14F-4D97-AF65-F5344CB8AC3E}">
        <p14:creationId xmlns:p14="http://schemas.microsoft.com/office/powerpoint/2010/main" val="34544185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It’s really easy to exclude</a:t>
            </a:r>
            <a:r>
              <a:rPr lang="en-US" baseline="0" dirty="0" smtClean="0"/>
              <a:t> dependencies you don’t want.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57</a:t>
            </a:fld>
            <a:endParaRPr lang="en-US"/>
          </a:p>
        </p:txBody>
      </p:sp>
    </p:spTree>
    <p:extLst>
      <p:ext uri="{BB962C8B-B14F-4D97-AF65-F5344CB8AC3E}">
        <p14:creationId xmlns:p14="http://schemas.microsoft.com/office/powerpoint/2010/main" val="4084241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mj-lt"/>
              <a:buNone/>
              <a:tabLst/>
              <a:defRPr/>
            </a:pPr>
            <a:r>
              <a:rPr lang="en-US" dirty="0" smtClean="0"/>
              <a:t>1.</a:t>
            </a:r>
            <a:r>
              <a:rPr lang="en-US" b="1" dirty="0" smtClean="0"/>
              <a:t>BUT TO GET GOOD</a:t>
            </a:r>
            <a:r>
              <a:rPr lang="en-US" dirty="0" smtClean="0"/>
              <a:t>-</a:t>
            </a:r>
            <a:r>
              <a:rPr lang="en-US" baseline="0" dirty="0" smtClean="0"/>
              <a:t> And </a:t>
            </a:r>
            <a:r>
              <a:rPr lang="en-US" dirty="0" smtClean="0"/>
              <a:t>For more power… UNDERSTAND your  Resolution</a:t>
            </a:r>
            <a:r>
              <a:rPr lang="en-US" baseline="0" dirty="0" smtClean="0"/>
              <a:t> Strategy</a:t>
            </a:r>
            <a:endParaRPr lang="en-US" dirty="0" smtClean="0"/>
          </a:p>
          <a:p>
            <a:pPr marL="0" marR="0" indent="0" algn="l" defTabSz="457200" rtl="0" eaLnBrk="1" fontAlgn="auto" latinLnBrk="0" hangingPunct="1">
              <a:lnSpc>
                <a:spcPct val="100000"/>
              </a:lnSpc>
              <a:spcBef>
                <a:spcPts val="0"/>
              </a:spcBef>
              <a:spcAft>
                <a:spcPts val="0"/>
              </a:spcAft>
              <a:buClrTx/>
              <a:buSzTx/>
              <a:buFont typeface="+mj-lt"/>
              <a:buNone/>
              <a:tabLst/>
              <a:defRPr/>
            </a:pPr>
            <a:r>
              <a:rPr lang="en-US" dirty="0" smtClean="0"/>
              <a:t>2. All</a:t>
            </a:r>
            <a:r>
              <a:rPr lang="en-US" baseline="0" dirty="0" smtClean="0"/>
              <a:t> configurations have a “</a:t>
            </a:r>
            <a:r>
              <a:rPr lang="en-US" baseline="0" dirty="0" err="1" smtClean="0"/>
              <a:t>ResolutionStrategy</a:t>
            </a:r>
            <a:r>
              <a:rPr lang="en-US" baseline="0" dirty="0" smtClean="0"/>
              <a:t>” to help deal with this</a:t>
            </a:r>
            <a:endParaRPr lang="en-US" dirty="0" smtClean="0"/>
          </a:p>
          <a:p>
            <a:pPr marL="0" marR="0" indent="0" algn="l" defTabSz="457200" rtl="0" eaLnBrk="1" fontAlgn="auto" latinLnBrk="0" hangingPunct="1">
              <a:lnSpc>
                <a:spcPct val="100000"/>
              </a:lnSpc>
              <a:spcBef>
                <a:spcPts val="0"/>
              </a:spcBef>
              <a:spcAft>
                <a:spcPts val="0"/>
              </a:spcAft>
              <a:buClrTx/>
              <a:buSzTx/>
              <a:buFont typeface="+mj-lt"/>
              <a:buNone/>
              <a:tabLst/>
              <a:defRPr/>
            </a:pPr>
            <a:r>
              <a:rPr lang="en-US" dirty="0" smtClean="0"/>
              <a:t>3. There</a:t>
            </a:r>
            <a:r>
              <a:rPr lang="en-US" baseline="0" dirty="0" smtClean="0"/>
              <a:t> are a lot of things you can do. </a:t>
            </a:r>
          </a:p>
          <a:p>
            <a:pPr marL="0" marR="0" indent="0" algn="l" defTabSz="457200" rtl="0" eaLnBrk="1" fontAlgn="auto" latinLnBrk="0" hangingPunct="1">
              <a:lnSpc>
                <a:spcPct val="100000"/>
              </a:lnSpc>
              <a:spcBef>
                <a:spcPts val="0"/>
              </a:spcBef>
              <a:spcAft>
                <a:spcPts val="0"/>
              </a:spcAft>
              <a:buClrTx/>
              <a:buSzTx/>
              <a:buFont typeface="+mj-lt"/>
              <a:buNone/>
              <a:tabLst/>
              <a:defRPr/>
            </a:pPr>
            <a:r>
              <a:rPr lang="en-US" baseline="0" dirty="0" smtClean="0"/>
              <a:t>4. For example you can have the build fail if there is a version conflict</a:t>
            </a:r>
          </a:p>
          <a:p>
            <a:pPr marL="0" marR="0" indent="0" algn="l" defTabSz="457200" rtl="0" eaLnBrk="1" fontAlgn="auto" latinLnBrk="0" hangingPunct="1">
              <a:lnSpc>
                <a:spcPct val="100000"/>
              </a:lnSpc>
              <a:spcBef>
                <a:spcPts val="0"/>
              </a:spcBef>
              <a:spcAft>
                <a:spcPts val="0"/>
              </a:spcAft>
              <a:buClrTx/>
              <a:buSzTx/>
              <a:buFont typeface="+mj-lt"/>
              <a:buNone/>
              <a:tabLst/>
              <a:defRPr/>
            </a:pPr>
            <a:r>
              <a:rPr lang="en-US" baseline="0" dirty="0" smtClean="0"/>
              <a:t>5. You can force your build to use a specific dependency</a:t>
            </a:r>
          </a:p>
          <a:p>
            <a:pPr marL="0" marR="0" indent="0" algn="l" defTabSz="457200" rtl="0" eaLnBrk="1" fontAlgn="auto" latinLnBrk="0" hangingPunct="1">
              <a:lnSpc>
                <a:spcPct val="100000"/>
              </a:lnSpc>
              <a:spcBef>
                <a:spcPts val="0"/>
              </a:spcBef>
              <a:spcAft>
                <a:spcPts val="0"/>
              </a:spcAft>
              <a:buClrTx/>
              <a:buSzTx/>
              <a:buFont typeface="+mj-lt"/>
              <a:buNone/>
              <a:tabLst/>
              <a:defRPr/>
            </a:pPr>
            <a:r>
              <a:rPr lang="en-US" baseline="0" dirty="0" smtClean="0"/>
              <a:t>6. Or when you see a certain dependency, you can replace it with one </a:t>
            </a:r>
            <a:r>
              <a:rPr lang="en-US" baseline="0" smtClean="0"/>
              <a:t>you want</a:t>
            </a: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Newest</a:t>
            </a:r>
            <a:r>
              <a:rPr lang="en-US" dirty="0" smtClean="0"/>
              <a:t>: The newest version of the dependency is used. This is </a:t>
            </a:r>
            <a:r>
              <a:rPr lang="en-US" dirty="0" err="1" smtClean="0"/>
              <a:t>Gradle's</a:t>
            </a:r>
            <a:r>
              <a:rPr lang="en-US" dirty="0" smtClean="0"/>
              <a:t> default strategy, and is often an appropriate choice as long as versions are backwards-compatible.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Fail: A version conflict results in a build failure. This strategy requires all version conflicts to be resolved explicitly in the build script. See </a:t>
            </a:r>
            <a:r>
              <a:rPr lang="en-US" dirty="0" err="1" smtClean="0"/>
              <a:t>ResolutionStrategy</a:t>
            </a:r>
            <a:r>
              <a:rPr lang="en-US" dirty="0" smtClean="0"/>
              <a:t> for details on how to explicitly choose a particular version.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Configuring a first level dependency as forced. This approach is useful if the dependency in conflict is already a first level dependency. See examples in </a:t>
            </a:r>
            <a:r>
              <a:rPr lang="en-US" dirty="0" err="1" smtClean="0"/>
              <a:t>DependencyHandler</a:t>
            </a:r>
            <a:r>
              <a:rPr lang="en-US" dirty="0" smtClean="0"/>
              <a:t>.</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58</a:t>
            </a:fld>
            <a:endParaRPr lang="en-US"/>
          </a:p>
        </p:txBody>
      </p:sp>
    </p:spTree>
    <p:extLst>
      <p:ext uri="{BB962C8B-B14F-4D97-AF65-F5344CB8AC3E}">
        <p14:creationId xmlns:p14="http://schemas.microsoft.com/office/powerpoint/2010/main" val="18831248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One thing</a:t>
            </a:r>
            <a:r>
              <a:rPr lang="en-US" baseline="0" dirty="0" smtClean="0"/>
              <a:t> I want to mention </a:t>
            </a:r>
            <a:r>
              <a:rPr lang="en-US" b="1" baseline="0" dirty="0" smtClean="0"/>
              <a:t>because this has caused me headaches</a:t>
            </a:r>
            <a:r>
              <a:rPr lang="en-US" baseline="0" dirty="0" smtClean="0"/>
              <a:t>- if you have a changing module --- one that changes but essentially has the same coordinates. (Like -SNAPSHOT) you need to mark it as changing in the dependency </a:t>
            </a:r>
            <a:r>
              <a:rPr lang="en-US" baseline="0" dirty="0" err="1" smtClean="0"/>
              <a:t>config</a:t>
            </a:r>
            <a:endParaRPr lang="en-US" baseline="0" dirty="0" smtClean="0"/>
          </a:p>
          <a:p>
            <a:pPr marL="228600" indent="-228600">
              <a:buAutoNum type="arabicPeriod"/>
            </a:pPr>
            <a:r>
              <a:rPr lang="en-US" baseline="0" dirty="0" smtClean="0"/>
              <a:t>Then you can set up how long it will be cached for.  (Same thing for Dynamic versions by the way</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59</a:t>
            </a:fld>
            <a:endParaRPr lang="en-US"/>
          </a:p>
        </p:txBody>
      </p:sp>
    </p:spTree>
    <p:extLst>
      <p:ext uri="{BB962C8B-B14F-4D97-AF65-F5344CB8AC3E}">
        <p14:creationId xmlns:p14="http://schemas.microsoft.com/office/powerpoint/2010/main" val="3187556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 Keeping versions</a:t>
            </a:r>
            <a:r>
              <a:rPr lang="en-US" baseline="0" dirty="0" smtClean="0"/>
              <a:t> in sync was a problem for us in some larger multi project builds. So we found a way to share the configuration. </a:t>
            </a:r>
          </a:p>
          <a:p>
            <a:pPr marL="0" indent="0">
              <a:buFont typeface="+mj-lt"/>
              <a:buNone/>
            </a:pPr>
            <a:r>
              <a:rPr lang="en-US" dirty="0" smtClean="0"/>
              <a:t>2. We used the project external properties</a:t>
            </a:r>
            <a:r>
              <a:rPr lang="en-US" baseline="0" dirty="0" smtClean="0"/>
              <a:t> to define a property for each dependency </a:t>
            </a:r>
          </a:p>
          <a:p>
            <a:pPr marL="0" indent="0">
              <a:buFont typeface="+mj-lt"/>
              <a:buNone/>
            </a:pPr>
            <a:r>
              <a:rPr lang="en-US" baseline="0" dirty="0" smtClean="0"/>
              <a:t>3. So all projects that wanted a dependency could just say “I want </a:t>
            </a:r>
            <a:r>
              <a:rPr lang="en-US" baseline="0" dirty="0" err="1" smtClean="0"/>
              <a:t>commonsCollections</a:t>
            </a:r>
            <a:r>
              <a:rPr lang="en-US" baseline="0" dirty="0" smtClean="0"/>
              <a:t>” and all get the same version. </a:t>
            </a:r>
            <a:endParaRPr lang="en-US" dirty="0" smtClean="0"/>
          </a:p>
          <a:p>
            <a:pPr marL="0" indent="0">
              <a:buFont typeface="+mj-lt"/>
              <a:buNone/>
            </a:pPr>
            <a:endParaRPr lang="en-US" dirty="0" smtClean="0"/>
          </a:p>
          <a:p>
            <a:pPr marL="0" indent="0">
              <a:buFont typeface="+mj-lt"/>
              <a:buNone/>
            </a:pPr>
            <a:endParaRPr lang="en-US" dirty="0" smtClean="0"/>
          </a:p>
          <a:p>
            <a:pPr marL="0" indent="0">
              <a:buFont typeface="+mj-lt"/>
              <a:buNone/>
            </a:pPr>
            <a:endParaRPr lang="en-US" dirty="0" smtClean="0"/>
          </a:p>
          <a:p>
            <a:pPr marL="0" indent="0">
              <a:buFont typeface="+mj-lt"/>
              <a:buNone/>
            </a:pPr>
            <a:endParaRPr lang="en-US" dirty="0" smtClean="0"/>
          </a:p>
          <a:p>
            <a:pPr marL="0" indent="0">
              <a:buFont typeface="+mj-lt"/>
              <a:buNone/>
            </a:pPr>
            <a:endParaRPr lang="en-US" dirty="0" smtClean="0"/>
          </a:p>
          <a:p>
            <a:pPr marL="0" indent="0">
              <a:buFont typeface="+mj-lt"/>
              <a:buNone/>
            </a:pPr>
            <a:endParaRPr lang="en-US" dirty="0" smtClean="0"/>
          </a:p>
          <a:p>
            <a:endParaRPr lang="en-US" dirty="0" smtClean="0"/>
          </a:p>
          <a:p>
            <a:r>
              <a:rPr lang="en-US" dirty="0" smtClean="0"/>
              <a:t>1.</a:t>
            </a:r>
            <a:r>
              <a:rPr lang="en-US" baseline="0" dirty="0" smtClean="0"/>
              <a:t> </a:t>
            </a:r>
            <a:r>
              <a:rPr lang="en-US" dirty="0" smtClean="0"/>
              <a:t>If </a:t>
            </a:r>
            <a:r>
              <a:rPr lang="en-US" dirty="0" smtClean="0"/>
              <a:t>you have multiple projects</a:t>
            </a:r>
            <a:r>
              <a:rPr lang="en-US" baseline="0" dirty="0" smtClean="0"/>
              <a:t> that might have some dependencies in common, a good strategy that we have found is to set up properties in the root project that fully specify the dependency and its version. Then anyone in a later project can just say they want it and it will be the same dependency</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60</a:t>
            </a:fld>
            <a:endParaRPr lang="en-US"/>
          </a:p>
        </p:txBody>
      </p:sp>
    </p:spTree>
    <p:extLst>
      <p:ext uri="{BB962C8B-B14F-4D97-AF65-F5344CB8AC3E}">
        <p14:creationId xmlns:p14="http://schemas.microsoft.com/office/powerpoint/2010/main" val="3340343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Dealing with </a:t>
            </a:r>
            <a:r>
              <a:rPr lang="en-US" b="1" dirty="0" smtClean="0"/>
              <a:t>collections</a:t>
            </a:r>
            <a:r>
              <a:rPr lang="en-US" dirty="0" smtClean="0"/>
              <a:t> of things is what </a:t>
            </a:r>
            <a:r>
              <a:rPr lang="en-US" b="1" dirty="0" smtClean="0"/>
              <a:t>groovy</a:t>
            </a:r>
            <a:r>
              <a:rPr lang="en-US" dirty="0" smtClean="0"/>
              <a:t> does very </a:t>
            </a:r>
            <a:r>
              <a:rPr lang="en-US" b="1" dirty="0" smtClean="0"/>
              <a:t>well</a:t>
            </a:r>
            <a:r>
              <a:rPr lang="en-US" dirty="0" smtClean="0"/>
              <a:t>. </a:t>
            </a:r>
          </a:p>
          <a:p>
            <a:pPr marL="228600" indent="-228600">
              <a:buFont typeface="+mj-lt"/>
              <a:buAutoNum type="arabicPeriod"/>
            </a:pPr>
            <a:r>
              <a:rPr lang="en-US" b="1" dirty="0" smtClean="0"/>
              <a:t>Learn</a:t>
            </a:r>
            <a:r>
              <a:rPr lang="en-US" b="1" baseline="0" dirty="0" smtClean="0"/>
              <a:t> groovy if you don’t know it</a:t>
            </a:r>
            <a:r>
              <a:rPr lang="en-US" baseline="0" dirty="0" smtClean="0"/>
              <a:t>. There are so many things that groovy will be able to help you do quickly and easily.</a:t>
            </a:r>
            <a:endParaRPr lang="en-US" dirty="0" smtClean="0"/>
          </a:p>
          <a:p>
            <a:endParaRPr lang="en-US" dirty="0" smtClean="0"/>
          </a:p>
          <a:p>
            <a:r>
              <a:rPr lang="en-US" baseline="0" dirty="0" smtClean="0"/>
              <a:t>*</a:t>
            </a:r>
            <a:r>
              <a:rPr lang="en-US" baseline="0" dirty="0" smtClean="0"/>
              <a:t>*</a:t>
            </a:r>
            <a:r>
              <a:rPr lang="en-US" baseline="0" dirty="0" smtClean="0"/>
              <a:t>* 1</a:t>
            </a:r>
            <a:r>
              <a:rPr lang="en-US" baseline="30000" dirty="0" smtClean="0"/>
              <a:t>st</a:t>
            </a:r>
            <a:r>
              <a:rPr lang="en-US" baseline="0" dirty="0" smtClean="0"/>
              <a:t> - Makes </a:t>
            </a:r>
            <a:r>
              <a:rPr lang="en-US" baseline="0" dirty="0" smtClean="0"/>
              <a:t>sure that all of the “assemble” tasks in the </a:t>
            </a:r>
            <a:r>
              <a:rPr lang="en-US" baseline="0" dirty="0" smtClean="0"/>
              <a:t>project </a:t>
            </a:r>
            <a:r>
              <a:rPr lang="en-US" baseline="0" dirty="0" smtClean="0"/>
              <a:t>have run before we create our TAR file</a:t>
            </a:r>
          </a:p>
          <a:p>
            <a:endParaRPr lang="en-US" baseline="0" dirty="0" smtClean="0"/>
          </a:p>
          <a:p>
            <a:r>
              <a:rPr lang="en-US" baseline="0" dirty="0" smtClean="0"/>
              <a:t>*** 2</a:t>
            </a:r>
            <a:r>
              <a:rPr lang="en-US" baseline="30000" dirty="0" smtClean="0"/>
              <a:t>nd</a:t>
            </a:r>
            <a:r>
              <a:rPr lang="en-US" baseline="0" dirty="0" smtClean="0"/>
              <a:t>:  Setting </a:t>
            </a:r>
            <a:r>
              <a:rPr lang="en-US" baseline="0" dirty="0" err="1" smtClean="0"/>
              <a:t>classpath</a:t>
            </a:r>
            <a:r>
              <a:rPr lang="en-US" baseline="0" dirty="0" smtClean="0"/>
              <a:t> attribute in our </a:t>
            </a:r>
            <a:r>
              <a:rPr lang="en-US" baseline="0" dirty="0" err="1" smtClean="0"/>
              <a:t>manafest</a:t>
            </a:r>
            <a:r>
              <a:rPr lang="en-US" baseline="0" dirty="0" smtClean="0"/>
              <a:t> file - get all the runtime dependencies and separate them by a space. - </a:t>
            </a:r>
            <a:r>
              <a:rPr lang="en-US" baseline="0" dirty="0" smtClean="0"/>
              <a:t>do </a:t>
            </a:r>
            <a:r>
              <a:rPr lang="en-US" baseline="0" dirty="0" smtClean="0"/>
              <a:t>windows stuff differently</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61</a:t>
            </a:fld>
            <a:endParaRPr lang="en-US"/>
          </a:p>
        </p:txBody>
      </p:sp>
    </p:spTree>
    <p:extLst>
      <p:ext uri="{BB962C8B-B14F-4D97-AF65-F5344CB8AC3E}">
        <p14:creationId xmlns:p14="http://schemas.microsoft.com/office/powerpoint/2010/main" val="615997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1.Groovy</a:t>
            </a:r>
            <a:r>
              <a:rPr lang="en-US" baseline="0" dirty="0" smtClean="0"/>
              <a:t> is GREAT at writing a Domain Specific Language</a:t>
            </a:r>
          </a:p>
          <a:p>
            <a:pPr marL="0" indent="0">
              <a:buNone/>
            </a:pPr>
            <a:r>
              <a:rPr lang="en-US" baseline="0" dirty="0" smtClean="0"/>
              <a:t>2.The </a:t>
            </a:r>
            <a:r>
              <a:rPr lang="en-US" baseline="0" dirty="0" err="1" smtClean="0"/>
              <a:t>syntatic</a:t>
            </a:r>
            <a:r>
              <a:rPr lang="en-US" baseline="0" dirty="0" smtClean="0"/>
              <a:t> sugar that Groovy gives you is why it was chosen. </a:t>
            </a:r>
          </a:p>
          <a:p>
            <a:pPr marL="0" indent="0">
              <a:buNone/>
            </a:pPr>
            <a:r>
              <a:rPr lang="en-US" baseline="0" dirty="0" smtClean="0"/>
              <a:t>3.A nice and powerful thing about </a:t>
            </a:r>
            <a:r>
              <a:rPr lang="en-US" baseline="0" dirty="0" err="1" smtClean="0"/>
              <a:t>gradle</a:t>
            </a:r>
            <a:r>
              <a:rPr lang="en-US" baseline="0" dirty="0" smtClean="0"/>
              <a:t> is that the same </a:t>
            </a:r>
            <a:r>
              <a:rPr lang="en-US" b="1" baseline="0" dirty="0" smtClean="0"/>
              <a:t>lower level API </a:t>
            </a:r>
            <a:r>
              <a:rPr lang="en-US" baseline="0" dirty="0" smtClean="0"/>
              <a:t>that they write the </a:t>
            </a:r>
            <a:r>
              <a:rPr lang="en-US" b="1" baseline="0" dirty="0" smtClean="0"/>
              <a:t>DSL</a:t>
            </a:r>
            <a:r>
              <a:rPr lang="en-US" baseline="0" dirty="0" smtClean="0"/>
              <a:t> in, is </a:t>
            </a:r>
            <a:r>
              <a:rPr lang="en-US" b="1" baseline="0" dirty="0" smtClean="0"/>
              <a:t>available</a:t>
            </a:r>
            <a:r>
              <a:rPr lang="en-US" baseline="0" dirty="0" smtClean="0"/>
              <a:t> to you in your build</a:t>
            </a:r>
          </a:p>
          <a:p>
            <a:pPr marL="228600" indent="-228600">
              <a:buAutoNum type="arabicPeriod"/>
            </a:pPr>
            <a:endParaRPr lang="en-US" baseline="0"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endParaRPr lang="en-US" dirty="0" smtClean="0"/>
          </a:p>
          <a:p>
            <a:endParaRPr lang="en-US" dirty="0" smtClean="0"/>
          </a:p>
          <a:p>
            <a:r>
              <a:rPr lang="en-US" dirty="0" smtClean="0"/>
              <a:t>-</a:t>
            </a:r>
            <a:r>
              <a:rPr lang="en-US" dirty="0" smtClean="0"/>
              <a:t>Groovy</a:t>
            </a:r>
            <a:r>
              <a:rPr lang="en-US" baseline="0" dirty="0" smtClean="0"/>
              <a:t> is great for creating DSLs. So that is what they did with </a:t>
            </a:r>
            <a:r>
              <a:rPr lang="en-US" baseline="0" dirty="0" err="1" smtClean="0"/>
              <a:t>Gradle</a:t>
            </a:r>
            <a:r>
              <a:rPr lang="en-US" baseline="0" dirty="0" smtClean="0"/>
              <a:t>. </a:t>
            </a:r>
          </a:p>
          <a:p>
            <a:r>
              <a:rPr lang="en-US" baseline="0" dirty="0" smtClean="0"/>
              <a:t>-Cool thing is that the Object Model that the GRADLE  DSL uses is available to you in your </a:t>
            </a:r>
            <a:r>
              <a:rPr lang="en-US" baseline="0" dirty="0" err="1" smtClean="0"/>
              <a:t>buildscripts</a:t>
            </a:r>
            <a:r>
              <a:rPr lang="en-US" baseline="0" dirty="0" smtClean="0"/>
              <a:t> and plugins. (Big difference from Maven)</a:t>
            </a:r>
          </a:p>
          <a:p>
            <a:r>
              <a:rPr lang="en-US" baseline="0" dirty="0" smtClean="0"/>
              <a:t>-Use can even use the low level pieces to make a DSL for your own company or problem space. (Like the Android folks did)</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7</a:t>
            </a:fld>
            <a:endParaRPr lang="en-US"/>
          </a:p>
        </p:txBody>
      </p:sp>
    </p:spTree>
    <p:extLst>
      <p:ext uri="{BB962C8B-B14F-4D97-AF65-F5344CB8AC3E}">
        <p14:creationId xmlns:p14="http://schemas.microsoft.com/office/powerpoint/2010/main" val="8586464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This is just Good coding practice </a:t>
            </a:r>
            <a:endParaRPr lang="en-US" baseline="0" dirty="0" smtClean="0"/>
          </a:p>
          <a:p>
            <a:pPr marL="228600" indent="-228600">
              <a:buFont typeface="+mj-lt"/>
              <a:buAutoNum type="arabicPeriod"/>
            </a:pPr>
            <a:r>
              <a:rPr lang="en-US" baseline="0" dirty="0" smtClean="0"/>
              <a:t>More readable</a:t>
            </a:r>
          </a:p>
          <a:p>
            <a:pPr marL="228600" indent="-228600">
              <a:buFont typeface="+mj-lt"/>
              <a:buAutoNum type="arabicPeriod"/>
            </a:pPr>
            <a:r>
              <a:rPr lang="en-US" baseline="0" dirty="0" smtClean="0"/>
              <a:t>More maintainable</a:t>
            </a:r>
          </a:p>
          <a:p>
            <a:pPr marL="228600" indent="-228600">
              <a:buFont typeface="+mj-lt"/>
              <a:buAutoNum type="arabicPeriod"/>
            </a:pPr>
            <a:endParaRPr lang="en-US" baseline="0" dirty="0" smtClean="0"/>
          </a:p>
          <a:p>
            <a:pPr marL="228600" indent="-228600">
              <a:buFont typeface="+mj-lt"/>
              <a:buAutoNum type="arabicPeriod"/>
            </a:pPr>
            <a:r>
              <a:rPr lang="en-US" baseline="0" dirty="0" smtClean="0"/>
              <a:t>What am I trying to do here? I simply want to apply the groovy plugin to all of the projects that have groovy in them.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62</a:t>
            </a:fld>
            <a:endParaRPr lang="en-US"/>
          </a:p>
        </p:txBody>
      </p:sp>
    </p:spTree>
    <p:extLst>
      <p:ext uri="{BB962C8B-B14F-4D97-AF65-F5344CB8AC3E}">
        <p14:creationId xmlns:p14="http://schemas.microsoft.com/office/powerpoint/2010/main" val="3292127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I know when I used to</a:t>
            </a:r>
            <a:r>
              <a:rPr lang="en-US" baseline="0" dirty="0" smtClean="0"/>
              <a:t> write ant build scripts, I ended up with a junk drawer of a build file… </a:t>
            </a:r>
          </a:p>
          <a:p>
            <a:pPr marL="228600" indent="-228600">
              <a:buAutoNum type="arabicPeriod"/>
            </a:pPr>
            <a:r>
              <a:rPr lang="en-US" baseline="0" dirty="0" smtClean="0"/>
              <a:t>You *could* get lazy and end up with the same thing in </a:t>
            </a:r>
            <a:r>
              <a:rPr lang="en-US" baseline="0" dirty="0" err="1" smtClean="0"/>
              <a:t>gradle</a:t>
            </a:r>
            <a:r>
              <a:rPr lang="en-US" baseline="0" dirty="0" smtClean="0"/>
              <a:t>.! </a:t>
            </a:r>
          </a:p>
          <a:p>
            <a:pPr marL="228600" indent="-228600">
              <a:buAutoNum type="arabicPeriod"/>
            </a:pPr>
            <a:r>
              <a:rPr lang="en-US" baseline="0" dirty="0" smtClean="0"/>
              <a:t>DON</a:t>
            </a:r>
            <a:r>
              <a:rPr lang="fr-FR" baseline="0" dirty="0" smtClean="0"/>
              <a:t>’</a:t>
            </a:r>
            <a:r>
              <a:rPr lang="en-US" baseline="0" dirty="0" smtClean="0"/>
              <a:t>T - instead keep your </a:t>
            </a:r>
            <a:r>
              <a:rPr lang="en-US" baseline="0" dirty="0" smtClean="0"/>
              <a:t>Declarative build.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63</a:t>
            </a:fld>
            <a:endParaRPr lang="en-US"/>
          </a:p>
        </p:txBody>
      </p:sp>
    </p:spTree>
    <p:extLst>
      <p:ext uri="{BB962C8B-B14F-4D97-AF65-F5344CB8AC3E}">
        <p14:creationId xmlns:p14="http://schemas.microsoft.com/office/powerpoint/2010/main" val="10314214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Who has run a build and</a:t>
            </a:r>
            <a:r>
              <a:rPr lang="en-US" baseline="0" dirty="0" smtClean="0"/>
              <a:t> after 20 minutes it failed because you forgot to specify maybe an environment variable? It got through all this stuff and failed when it tied to use it? </a:t>
            </a:r>
          </a:p>
          <a:p>
            <a:pPr marL="228600" indent="-228600">
              <a:buAutoNum type="arabicPeriod"/>
            </a:pPr>
            <a:r>
              <a:rPr lang="en-US" baseline="0" dirty="0" smtClean="0"/>
              <a:t>DON</a:t>
            </a:r>
            <a:r>
              <a:rPr lang="fr-FR" baseline="0" dirty="0" smtClean="0"/>
              <a:t>’</a:t>
            </a:r>
            <a:r>
              <a:rPr lang="en-US" baseline="0" dirty="0" smtClean="0"/>
              <a:t>T do that! IF it is something you know in the configuration phase? Validate there! </a:t>
            </a:r>
          </a:p>
          <a:p>
            <a:pPr marL="228600" indent="-228600">
              <a:buAutoNum type="arabicPeriod"/>
            </a:pPr>
            <a:endParaRPr lang="en-US" dirty="0" smtClean="0"/>
          </a:p>
          <a:p>
            <a:endParaRPr lang="en-US" dirty="0" smtClean="0"/>
          </a:p>
          <a:p>
            <a:r>
              <a:rPr lang="en-US" dirty="0" smtClean="0"/>
              <a:t>If </a:t>
            </a:r>
            <a:r>
              <a:rPr lang="en-US" dirty="0" smtClean="0"/>
              <a:t>you have a task that requires something to be set up… You can validate that in the “Configuration phase” of</a:t>
            </a:r>
            <a:r>
              <a:rPr lang="en-US" baseline="0" dirty="0" smtClean="0"/>
              <a:t> the project… don’t wait until the execution of the build fails after 20 minutes…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64</a:t>
            </a:fld>
            <a:endParaRPr lang="en-US"/>
          </a:p>
        </p:txBody>
      </p:sp>
    </p:spTree>
    <p:extLst>
      <p:ext uri="{BB962C8B-B14F-4D97-AF65-F5344CB8AC3E}">
        <p14:creationId xmlns:p14="http://schemas.microsoft.com/office/powerpoint/2010/main" val="2165464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1.Once you just get something to work. Don’t stop there. make sure you understand the objects you have. </a:t>
            </a:r>
          </a:p>
          <a:p>
            <a:pPr marL="0" indent="0">
              <a:buNone/>
            </a:pPr>
            <a:r>
              <a:rPr lang="en-US" baseline="0" dirty="0" smtClean="0"/>
              <a:t>2.There are a lot of things you can do with these objects that might save you a ton of time later.</a:t>
            </a:r>
          </a:p>
          <a:p>
            <a:pPr marL="0" indent="0">
              <a:buNone/>
            </a:pPr>
            <a:r>
              <a:rPr lang="en-US" baseline="0" dirty="0" smtClean="0"/>
              <a:t>3.Understand your objects</a:t>
            </a:r>
          </a:p>
          <a:p>
            <a:pPr marL="228600" indent="-228600">
              <a:buAutoNum type="arabicPeriod"/>
            </a:pPr>
            <a:endParaRPr lang="en-US" dirty="0" smtClean="0"/>
          </a:p>
          <a:p>
            <a:endParaRPr lang="en-US" dirty="0" smtClean="0"/>
          </a:p>
          <a:p>
            <a:r>
              <a:rPr lang="en-US" dirty="0" smtClean="0"/>
              <a:t>Reminder</a:t>
            </a:r>
            <a:r>
              <a:rPr lang="en-US" dirty="0" smtClean="0"/>
              <a:t>!</a:t>
            </a:r>
            <a:r>
              <a:rPr lang="en-US" baseline="0" dirty="0" smtClean="0"/>
              <a:t> Look at the docs. Understand your objects. There is a lot that you can do in a build. </a:t>
            </a:r>
          </a:p>
          <a:p>
            <a:endParaRPr lang="en-US" baseline="0" dirty="0" smtClean="0"/>
          </a:p>
          <a:p>
            <a:r>
              <a:rPr lang="en-US" baseline="0" dirty="0" err="1" smtClean="0"/>
              <a:t>Cconfiguration</a:t>
            </a:r>
            <a:r>
              <a:rPr lang="en-US" baseline="0" dirty="0" smtClean="0"/>
              <a:t> is an instance of </a:t>
            </a:r>
            <a:r>
              <a:rPr lang="en-US" baseline="0" dirty="0" err="1" smtClean="0"/>
              <a:t>FileCollection</a:t>
            </a:r>
            <a:r>
              <a:rPr lang="en-US" baseline="0" dirty="0" smtClean="0"/>
              <a:t> but understand that there are other properties you can use.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65</a:t>
            </a:fld>
            <a:endParaRPr lang="en-US"/>
          </a:p>
        </p:txBody>
      </p:sp>
    </p:spTree>
    <p:extLst>
      <p:ext uri="{BB962C8B-B14F-4D97-AF65-F5344CB8AC3E}">
        <p14:creationId xmlns:p14="http://schemas.microsoft.com/office/powerpoint/2010/main" val="361271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I know it sucks writing your build sometimes… but how many folks are going to be running your build? How many times is it going to execute? IF you can spend a couple of hours to optimize your build, think of all of the hours you can save your team In the long run?&gt;</a:t>
            </a:r>
          </a:p>
        </p:txBody>
      </p:sp>
      <p:sp>
        <p:nvSpPr>
          <p:cNvPr id="4" name="Slide Number Placeholder 3"/>
          <p:cNvSpPr>
            <a:spLocks noGrp="1"/>
          </p:cNvSpPr>
          <p:nvPr>
            <p:ph type="sldNum" sz="quarter" idx="10"/>
          </p:nvPr>
        </p:nvSpPr>
        <p:spPr/>
        <p:txBody>
          <a:bodyPr/>
          <a:lstStyle/>
          <a:p>
            <a:fld id="{489271A2-C473-0A41-938A-A062B5E92B13}" type="slidenum">
              <a:rPr lang="en-US" smtClean="0"/>
              <a:t>66</a:t>
            </a:fld>
            <a:endParaRPr lang="en-US"/>
          </a:p>
        </p:txBody>
      </p:sp>
    </p:spTree>
    <p:extLst>
      <p:ext uri="{BB962C8B-B14F-4D97-AF65-F5344CB8AC3E}">
        <p14:creationId xmlns:p14="http://schemas.microsoft.com/office/powerpoint/2010/main" val="24212867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dirty="0" err="1" smtClean="0"/>
              <a:t>Gradle</a:t>
            </a:r>
            <a:r>
              <a:rPr lang="en-US" baseline="0" dirty="0" smtClean="0"/>
              <a:t> has a lot of tools to help you make sense of your project. </a:t>
            </a:r>
          </a:p>
          <a:p>
            <a:endParaRPr lang="en-US" baseline="0" dirty="0" smtClean="0"/>
          </a:p>
          <a:p>
            <a:r>
              <a:rPr lang="en-US" baseline="0" dirty="0" smtClean="0"/>
              <a:t>2. project runner plugin will produce a nice html report of the output of a lot of the above tasks</a:t>
            </a:r>
          </a:p>
          <a:p>
            <a:endParaRPr lang="en-US" baseline="0" dirty="0" smtClean="0"/>
          </a:p>
          <a:p>
            <a:r>
              <a:rPr lang="en-US" baseline="0" dirty="0" smtClean="0"/>
              <a:t>3. sonar-runner will produce a report of the “static-analysis” tools you might have in your build.( Like PMD, </a:t>
            </a:r>
            <a:r>
              <a:rPr lang="en-US" baseline="0" dirty="0" err="1" smtClean="0"/>
              <a:t>Findbugs</a:t>
            </a:r>
            <a:r>
              <a:rPr lang="en-US" baseline="0" dirty="0" smtClean="0"/>
              <a:t>, </a:t>
            </a:r>
            <a:r>
              <a:rPr lang="en-US" baseline="0" dirty="0" err="1" smtClean="0"/>
              <a:t>checkstyle</a:t>
            </a:r>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67</a:t>
            </a:fld>
            <a:endParaRPr lang="en-US"/>
          </a:p>
        </p:txBody>
      </p:sp>
    </p:spTree>
    <p:extLst>
      <p:ext uri="{BB962C8B-B14F-4D97-AF65-F5344CB8AC3E}">
        <p14:creationId xmlns:p14="http://schemas.microsoft.com/office/powerpoint/2010/main" val="2017218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 exclude </a:t>
            </a:r>
            <a:r>
              <a:rPr lang="en-US" dirty="0" smtClean="0"/>
              <a:t>tasks</a:t>
            </a:r>
          </a:p>
          <a:p>
            <a:endParaRPr lang="en-US" dirty="0" smtClean="0"/>
          </a:p>
          <a:p>
            <a:r>
              <a:rPr lang="en-US" dirty="0" err="1" smtClean="0"/>
              <a:t>gradle</a:t>
            </a:r>
            <a:r>
              <a:rPr lang="en-US" baseline="0" dirty="0" smtClean="0"/>
              <a:t> MRDTN   (My Really Descriptive Task Name)</a:t>
            </a:r>
            <a:endParaRPr lang="en-US" dirty="0" smtClean="0"/>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68</a:t>
            </a:fld>
            <a:endParaRPr lang="en-US"/>
          </a:p>
        </p:txBody>
      </p:sp>
    </p:spTree>
    <p:extLst>
      <p:ext uri="{BB962C8B-B14F-4D97-AF65-F5344CB8AC3E}">
        <p14:creationId xmlns:p14="http://schemas.microsoft.com/office/powerpoint/2010/main" val="19208451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sz="1200" kern="1200" dirty="0" smtClean="0">
                <a:solidFill>
                  <a:schemeClr val="tx1"/>
                </a:solidFill>
                <a:effectLst/>
                <a:latin typeface="+mn-lt"/>
                <a:ea typeface="+mn-ea"/>
                <a:cs typeface="+mn-cs"/>
              </a:rPr>
              <a:t>-new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model goal -&gt; 0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time (background daemon) - or possibly going away with the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phase altogether</a:t>
            </a:r>
          </a:p>
          <a:p>
            <a:pPr marL="342900" lvl="0" indent="-342900">
              <a:buFont typeface="+mj-lt"/>
              <a:buAutoNum type="arabicPeriod"/>
            </a:pPr>
            <a:r>
              <a:rPr lang="en-US" sz="1800" kern="1200" dirty="0" smtClean="0">
                <a:solidFill>
                  <a:schemeClr val="tx1"/>
                </a:solidFill>
                <a:effectLst/>
                <a:latin typeface="+mn-lt"/>
                <a:ea typeface="+mn-ea"/>
                <a:cs typeface="+mn-cs"/>
              </a:rPr>
              <a:t>-</a:t>
            </a:r>
            <a:r>
              <a:rPr lang="en-US" sz="1800" kern="1200" dirty="0" err="1" smtClean="0">
                <a:solidFill>
                  <a:schemeClr val="tx1"/>
                </a:solidFill>
                <a:effectLst/>
                <a:latin typeface="+mn-lt"/>
                <a:ea typeface="+mn-ea"/>
                <a:cs typeface="+mn-cs"/>
              </a:rPr>
              <a:t>paralell</a:t>
            </a:r>
            <a:r>
              <a:rPr lang="en-US" sz="1800" kern="1200" dirty="0" smtClean="0">
                <a:solidFill>
                  <a:schemeClr val="tx1"/>
                </a:solidFill>
                <a:effectLst/>
                <a:latin typeface="+mn-lt"/>
                <a:ea typeface="+mn-ea"/>
                <a:cs typeface="+mn-cs"/>
              </a:rPr>
              <a:t> is where they want to improve</a:t>
            </a:r>
            <a:r>
              <a:rPr lang="en-US" sz="1800" kern="1200" baseline="0" dirty="0" smtClean="0">
                <a:solidFill>
                  <a:schemeClr val="tx1"/>
                </a:solidFill>
                <a:effectLst/>
                <a:latin typeface="+mn-lt"/>
                <a:ea typeface="+mn-ea"/>
                <a:cs typeface="+mn-cs"/>
              </a:rPr>
              <a:t> speed. - </a:t>
            </a:r>
            <a:r>
              <a:rPr lang="en-US" sz="1800" kern="1200" baseline="0" dirty="0" err="1" smtClean="0">
                <a:solidFill>
                  <a:schemeClr val="tx1"/>
                </a:solidFill>
                <a:effectLst/>
                <a:latin typeface="+mn-lt"/>
                <a:ea typeface="+mn-ea"/>
                <a:cs typeface="+mn-cs"/>
              </a:rPr>
              <a:t>paralel</a:t>
            </a:r>
            <a:r>
              <a:rPr lang="en-US" sz="1800" kern="1200" baseline="0" dirty="0" smtClean="0">
                <a:solidFill>
                  <a:schemeClr val="tx1"/>
                </a:solidFill>
                <a:effectLst/>
                <a:latin typeface="+mn-lt"/>
                <a:ea typeface="+mn-ea"/>
                <a:cs typeface="+mn-cs"/>
              </a:rPr>
              <a:t> at the task level</a:t>
            </a:r>
          </a:p>
          <a:p>
            <a:pPr marL="342900" lvl="0" indent="-342900">
              <a:buFont typeface="+mj-lt"/>
              <a:buAutoNum type="arabicPeriod"/>
            </a:pPr>
            <a:r>
              <a:rPr lang="en-US" sz="1800" kern="1200" baseline="0" dirty="0" smtClean="0">
                <a:solidFill>
                  <a:schemeClr val="tx1"/>
                </a:solidFill>
                <a:effectLst/>
                <a:latin typeface="+mn-lt"/>
                <a:ea typeface="+mn-ea"/>
                <a:cs typeface="+mn-cs"/>
              </a:rPr>
              <a:t>-more </a:t>
            </a:r>
            <a:r>
              <a:rPr lang="en-US" sz="1800" kern="1200" baseline="0" dirty="0" err="1" smtClean="0">
                <a:solidFill>
                  <a:schemeClr val="tx1"/>
                </a:solidFill>
                <a:effectLst/>
                <a:latin typeface="+mn-lt"/>
                <a:ea typeface="+mn-ea"/>
                <a:cs typeface="+mn-cs"/>
              </a:rPr>
              <a:t>varianets</a:t>
            </a:r>
            <a:r>
              <a:rPr lang="en-US" sz="1800" kern="1200" baseline="0" dirty="0" smtClean="0">
                <a:solidFill>
                  <a:schemeClr val="tx1"/>
                </a:solidFill>
                <a:effectLst/>
                <a:latin typeface="+mn-lt"/>
                <a:ea typeface="+mn-ea"/>
                <a:cs typeface="+mn-cs"/>
              </a:rPr>
              <a:t> - </a:t>
            </a:r>
            <a:r>
              <a:rPr lang="en-US" sz="1800" kern="1200" baseline="0" dirty="0" err="1" smtClean="0">
                <a:solidFill>
                  <a:schemeClr val="tx1"/>
                </a:solidFill>
                <a:effectLst/>
                <a:latin typeface="+mn-lt"/>
                <a:ea typeface="+mn-ea"/>
                <a:cs typeface="+mn-cs"/>
              </a:rPr>
              <a:t>ie</a:t>
            </a:r>
            <a:r>
              <a:rPr lang="en-US" sz="1800" kern="1200" baseline="0" dirty="0" smtClean="0">
                <a:solidFill>
                  <a:schemeClr val="tx1"/>
                </a:solidFill>
                <a:effectLst/>
                <a:latin typeface="+mn-lt"/>
                <a:ea typeface="+mn-ea"/>
                <a:cs typeface="+mn-cs"/>
              </a:rPr>
              <a:t>: 32 </a:t>
            </a:r>
            <a:r>
              <a:rPr lang="en-US" sz="1800" kern="1200" baseline="0" dirty="0" err="1" smtClean="0">
                <a:solidFill>
                  <a:schemeClr val="tx1"/>
                </a:solidFill>
                <a:effectLst/>
                <a:latin typeface="+mn-lt"/>
                <a:ea typeface="+mn-ea"/>
                <a:cs typeface="+mn-cs"/>
              </a:rPr>
              <a:t>vs</a:t>
            </a:r>
            <a:r>
              <a:rPr lang="en-US" sz="1800" kern="1200" baseline="0" dirty="0" smtClean="0">
                <a:solidFill>
                  <a:schemeClr val="tx1"/>
                </a:solidFill>
                <a:effectLst/>
                <a:latin typeface="+mn-lt"/>
                <a:ea typeface="+mn-ea"/>
                <a:cs typeface="+mn-cs"/>
              </a:rPr>
              <a:t> 64 bit - different java versions… </a:t>
            </a:r>
          </a:p>
          <a:p>
            <a:pPr marL="342900" lvl="0" indent="-342900">
              <a:buFont typeface="+mj-lt"/>
              <a:buAutoNum type="arabicPeriod"/>
            </a:pPr>
            <a:r>
              <a:rPr lang="en-US" sz="1800" kern="1200" baseline="0" dirty="0" smtClean="0">
                <a:solidFill>
                  <a:schemeClr val="tx1"/>
                </a:solidFill>
                <a:effectLst/>
                <a:latin typeface="+mn-lt"/>
                <a:ea typeface="+mn-ea"/>
                <a:cs typeface="+mn-cs"/>
              </a:rPr>
              <a:t>-</a:t>
            </a:r>
            <a:r>
              <a:rPr lang="en-US" sz="1800" kern="1200" baseline="0" dirty="0" err="1" smtClean="0">
                <a:solidFill>
                  <a:schemeClr val="tx1"/>
                </a:solidFill>
                <a:effectLst/>
                <a:latin typeface="+mn-lt"/>
                <a:ea typeface="+mn-ea"/>
                <a:cs typeface="+mn-cs"/>
              </a:rPr>
              <a:t>imrpove</a:t>
            </a:r>
            <a:r>
              <a:rPr lang="en-US" sz="1800" kern="1200" baseline="0" dirty="0" smtClean="0">
                <a:solidFill>
                  <a:schemeClr val="tx1"/>
                </a:solidFill>
                <a:effectLst/>
                <a:latin typeface="+mn-lt"/>
                <a:ea typeface="+mn-ea"/>
                <a:cs typeface="+mn-cs"/>
              </a:rPr>
              <a:t> tooling support! </a:t>
            </a:r>
            <a:endParaRPr lang="en-US" sz="1800" kern="1200" baseline="0" dirty="0" smtClean="0">
              <a:solidFill>
                <a:schemeClr val="tx1"/>
              </a:solidFill>
              <a:effectLst/>
              <a:latin typeface="+mn-lt"/>
              <a:ea typeface="+mn-ea"/>
              <a:cs typeface="+mn-cs"/>
            </a:endParaRPr>
          </a:p>
          <a:p>
            <a:pPr marL="342900" lvl="0" indent="-342900">
              <a:buFont typeface="+mj-lt"/>
              <a:buAutoNum type="arabicPeriod"/>
            </a:pPr>
            <a:r>
              <a:rPr lang="en-US" sz="1800" kern="1200" baseline="0" dirty="0" smtClean="0">
                <a:solidFill>
                  <a:schemeClr val="tx1"/>
                </a:solidFill>
                <a:effectLst/>
                <a:latin typeface="+mn-lt"/>
                <a:ea typeface="+mn-ea"/>
                <a:cs typeface="+mn-cs"/>
              </a:rPr>
              <a:t>-c/</a:t>
            </a:r>
            <a:r>
              <a:rPr lang="en-US" sz="1800" kern="1200" baseline="0" dirty="0" err="1" smtClean="0">
                <a:solidFill>
                  <a:schemeClr val="tx1"/>
                </a:solidFill>
                <a:effectLst/>
                <a:latin typeface="+mn-lt"/>
                <a:ea typeface="+mn-ea"/>
                <a:cs typeface="+mn-cs"/>
              </a:rPr>
              <a:t>c++</a:t>
            </a:r>
            <a:endParaRPr lang="en-US" sz="1800" kern="1200" baseline="0" dirty="0" smtClean="0">
              <a:solidFill>
                <a:schemeClr val="tx1"/>
              </a:solidFill>
              <a:effectLst/>
              <a:latin typeface="+mn-lt"/>
              <a:ea typeface="+mn-ea"/>
              <a:cs typeface="+mn-cs"/>
            </a:endParaRPr>
          </a:p>
          <a:p>
            <a:pPr marL="342900" lvl="0" indent="-342900">
              <a:buFont typeface="+mj-lt"/>
              <a:buAutoNum type="arabicPeriod"/>
            </a:pPr>
            <a:r>
              <a:rPr lang="en-US" sz="1800" kern="1200" baseline="0" dirty="0" smtClean="0">
                <a:solidFill>
                  <a:schemeClr val="tx1"/>
                </a:solidFill>
                <a:effectLst/>
                <a:latin typeface="+mn-lt"/>
                <a:ea typeface="+mn-ea"/>
                <a:cs typeface="+mn-cs"/>
              </a:rPr>
              <a:t>-caching - cache across projects - across servers</a:t>
            </a:r>
          </a:p>
          <a:p>
            <a:pPr marL="342900" lvl="0" indent="-342900">
              <a:buFont typeface="+mj-lt"/>
              <a:buAutoNum type="arabicPeriod"/>
            </a:pPr>
            <a:r>
              <a:rPr lang="en-US" sz="1800" kern="1200" baseline="0" dirty="0" smtClean="0">
                <a:solidFill>
                  <a:schemeClr val="tx1"/>
                </a:solidFill>
                <a:effectLst/>
                <a:latin typeface="+mn-lt"/>
                <a:ea typeface="+mn-ea"/>
                <a:cs typeface="+mn-cs"/>
              </a:rPr>
              <a:t>-daemon - running all of the </a:t>
            </a:r>
            <a:r>
              <a:rPr lang="en-US" sz="1800" kern="1200" baseline="0" dirty="0" smtClean="0">
                <a:solidFill>
                  <a:schemeClr val="tx1"/>
                </a:solidFill>
                <a:effectLst/>
                <a:latin typeface="+mn-lt"/>
                <a:ea typeface="+mn-ea"/>
                <a:cs typeface="+mn-cs"/>
              </a:rPr>
              <a:t>time - </a:t>
            </a:r>
            <a:r>
              <a:rPr lang="en-US" sz="1800" kern="1200" baseline="0" dirty="0" err="1" smtClean="0">
                <a:solidFill>
                  <a:schemeClr val="tx1"/>
                </a:solidFill>
                <a:effectLst/>
                <a:latin typeface="+mn-lt"/>
                <a:ea typeface="+mn-ea"/>
                <a:cs typeface="+mn-cs"/>
              </a:rPr>
              <a:t>prefetch</a:t>
            </a:r>
            <a:r>
              <a:rPr lang="en-US" sz="1800" kern="1200" baseline="0" dirty="0" smtClean="0">
                <a:solidFill>
                  <a:schemeClr val="tx1"/>
                </a:solidFill>
                <a:effectLst/>
                <a:latin typeface="+mn-lt"/>
                <a:ea typeface="+mn-ea"/>
                <a:cs typeface="+mn-cs"/>
              </a:rPr>
              <a:t> stuff to speed things up</a:t>
            </a:r>
            <a:endParaRPr lang="en-US" sz="1800" kern="1200" baseline="0" dirty="0" smtClean="0">
              <a:solidFill>
                <a:schemeClr val="tx1"/>
              </a:solidFill>
              <a:effectLst/>
              <a:latin typeface="+mn-lt"/>
              <a:ea typeface="+mn-ea"/>
              <a:cs typeface="+mn-cs"/>
            </a:endParaRPr>
          </a:p>
          <a:p>
            <a:pPr marL="342900" lvl="0" indent="-342900">
              <a:buFont typeface="+mj-lt"/>
              <a:buAutoNum type="arabicPeriod"/>
            </a:pPr>
            <a:r>
              <a:rPr lang="en-US" sz="1800" kern="1200" baseline="0" dirty="0" smtClean="0">
                <a:solidFill>
                  <a:schemeClr val="tx1"/>
                </a:solidFill>
                <a:effectLst/>
                <a:latin typeface="+mn-lt"/>
                <a:ea typeface="+mn-ea"/>
                <a:cs typeface="+mn-cs"/>
              </a:rPr>
              <a:t>-better / more plugins</a:t>
            </a:r>
          </a:p>
          <a:p>
            <a:pPr marL="342900" lvl="0" indent="-342900">
              <a:buFont typeface="+mj-lt"/>
              <a:buAutoNum type="arabicPeriod"/>
            </a:pPr>
            <a:r>
              <a:rPr lang="en-US" sz="1800" kern="1200" baseline="0" dirty="0" smtClean="0">
                <a:solidFill>
                  <a:schemeClr val="tx1"/>
                </a:solidFill>
                <a:effectLst/>
                <a:latin typeface="+mn-lt"/>
                <a:ea typeface="+mn-ea"/>
                <a:cs typeface="+mn-cs"/>
              </a:rPr>
              <a:t>-</a:t>
            </a:r>
            <a:r>
              <a:rPr lang="en-US" sz="1800" kern="1200" baseline="0" dirty="0" err="1" smtClean="0">
                <a:solidFill>
                  <a:schemeClr val="tx1"/>
                </a:solidFill>
                <a:effectLst/>
                <a:latin typeface="+mn-lt"/>
                <a:ea typeface="+mn-ea"/>
                <a:cs typeface="+mn-cs"/>
              </a:rPr>
              <a:t>extensibe</a:t>
            </a:r>
            <a:r>
              <a:rPr lang="en-US" sz="18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android plugin extending </a:t>
            </a:r>
            <a:r>
              <a:rPr lang="en-US" sz="1200" kern="1200" dirty="0" err="1" smtClean="0">
                <a:solidFill>
                  <a:schemeClr val="tx1"/>
                </a:solidFill>
                <a:effectLst/>
                <a:latin typeface="+mn-lt"/>
                <a:ea typeface="+mn-ea"/>
                <a:cs typeface="+mn-cs"/>
              </a:rPr>
              <a:t>gradle</a:t>
            </a:r>
            <a:r>
              <a:rPr lang="en-US" sz="1200" kern="1200" dirty="0" smtClean="0">
                <a:solidFill>
                  <a:schemeClr val="tx1"/>
                </a:solidFill>
                <a:effectLst/>
                <a:latin typeface="+mn-lt"/>
                <a:ea typeface="+mn-ea"/>
                <a:cs typeface="+mn-cs"/>
              </a:rPr>
              <a:t> / android </a:t>
            </a:r>
            <a:r>
              <a:rPr lang="en-US" sz="1200" kern="1200" dirty="0" err="1" smtClean="0">
                <a:solidFill>
                  <a:schemeClr val="tx1"/>
                </a:solidFill>
                <a:effectLst/>
                <a:latin typeface="+mn-lt"/>
                <a:ea typeface="+mn-ea"/>
                <a:cs typeface="+mn-cs"/>
              </a:rPr>
              <a:t>clould</a:t>
            </a:r>
            <a:r>
              <a:rPr lang="en-US" sz="1200" kern="1200" dirty="0" smtClean="0">
                <a:solidFill>
                  <a:schemeClr val="tx1"/>
                </a:solidFill>
                <a:effectLst/>
                <a:latin typeface="+mn-lt"/>
                <a:ea typeface="+mn-ea"/>
                <a:cs typeface="+mn-cs"/>
              </a:rPr>
              <a:t> test providers extend those plugins /  </a:t>
            </a:r>
            <a:r>
              <a:rPr lang="en-US" sz="1200" kern="1200" dirty="0" smtClean="0">
                <a:solidFill>
                  <a:schemeClr val="tx1"/>
                </a:solidFill>
                <a:effectLst/>
                <a:latin typeface="+mn-lt"/>
                <a:ea typeface="+mn-ea"/>
                <a:cs typeface="+mn-cs"/>
              </a:rPr>
              <a:t>companies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using </a:t>
            </a:r>
            <a:r>
              <a:rPr lang="en-US" sz="1200" kern="1200" dirty="0" smtClean="0">
                <a:solidFill>
                  <a:schemeClr val="tx1"/>
                </a:solidFill>
                <a:effectLst/>
                <a:latin typeface="+mn-lt"/>
                <a:ea typeface="+mn-ea"/>
                <a:cs typeface="+mn-cs"/>
              </a:rPr>
              <a:t>these are then using their own </a:t>
            </a:r>
          </a:p>
          <a:p>
            <a:pPr marL="228600" lvl="0" indent="-228600">
              <a:buFont typeface="+mj-lt"/>
              <a:buAutoNum type="arabicPeriod"/>
            </a:pP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not just on a single node</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69</a:t>
            </a:fld>
            <a:endParaRPr lang="en-US"/>
          </a:p>
        </p:txBody>
      </p:sp>
    </p:spTree>
    <p:extLst>
      <p:ext uri="{BB962C8B-B14F-4D97-AF65-F5344CB8AC3E}">
        <p14:creationId xmlns:p14="http://schemas.microsoft.com/office/powerpoint/2010/main" val="41636717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do</a:t>
            </a:r>
            <a:r>
              <a:rPr lang="en-US" baseline="0" dirty="0" smtClean="0"/>
              <a:t> android development --- check out these talks</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70</a:t>
            </a:fld>
            <a:endParaRPr lang="en-US"/>
          </a:p>
        </p:txBody>
      </p:sp>
    </p:spTree>
    <p:extLst>
      <p:ext uri="{BB962C8B-B14F-4D97-AF65-F5344CB8AC3E}">
        <p14:creationId xmlns:p14="http://schemas.microsoft.com/office/powerpoint/2010/main" val="21161760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provide</a:t>
            </a:r>
            <a:r>
              <a:rPr lang="en-US" baseline="0" dirty="0" smtClean="0"/>
              <a:t> tooling - check out this talk</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71</a:t>
            </a:fld>
            <a:endParaRPr lang="en-US"/>
          </a:p>
        </p:txBody>
      </p:sp>
    </p:spTree>
    <p:extLst>
      <p:ext uri="{BB962C8B-B14F-4D97-AF65-F5344CB8AC3E}">
        <p14:creationId xmlns:p14="http://schemas.microsoft.com/office/powerpoint/2010/main" val="2311914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1.If</a:t>
            </a:r>
            <a:r>
              <a:rPr lang="en-US" baseline="0" dirty="0" smtClean="0"/>
              <a:t> </a:t>
            </a:r>
            <a:r>
              <a:rPr lang="en-US" baseline="0" dirty="0" smtClean="0"/>
              <a:t>you want to have a </a:t>
            </a:r>
            <a:r>
              <a:rPr lang="en-US" b="1" baseline="0" dirty="0" smtClean="0"/>
              <a:t>mental picture </a:t>
            </a:r>
            <a:r>
              <a:rPr lang="en-US" baseline="0" dirty="0" smtClean="0"/>
              <a:t>of a </a:t>
            </a:r>
            <a:r>
              <a:rPr lang="en-US" baseline="0" dirty="0" err="1" smtClean="0"/>
              <a:t>gradle</a:t>
            </a:r>
            <a:r>
              <a:rPr lang="en-US" baseline="0" dirty="0" smtClean="0"/>
              <a:t> build- </a:t>
            </a:r>
            <a:r>
              <a:rPr lang="en-US" baseline="0" dirty="0" smtClean="0"/>
              <a:t> you can think of it as a  </a:t>
            </a:r>
            <a:r>
              <a:rPr lang="en-US" baseline="0" dirty="0" smtClean="0"/>
              <a:t>DAG</a:t>
            </a:r>
            <a:endParaRPr lang="en-US" dirty="0" smtClean="0"/>
          </a:p>
          <a:p>
            <a:pPr marL="0" indent="0">
              <a:buFont typeface="+mj-lt"/>
              <a:buNone/>
            </a:pPr>
            <a:r>
              <a:rPr lang="en-US" dirty="0" smtClean="0"/>
              <a:t>2.DAG </a:t>
            </a:r>
            <a:r>
              <a:rPr lang="en-US" dirty="0" smtClean="0"/>
              <a:t>is </a:t>
            </a:r>
            <a:r>
              <a:rPr lang="en-US" dirty="0" smtClean="0"/>
              <a:t>graph where each node</a:t>
            </a:r>
            <a:r>
              <a:rPr lang="en-US" baseline="0" dirty="0" smtClean="0"/>
              <a:t> has a defined direction and </a:t>
            </a:r>
            <a:r>
              <a:rPr lang="en-US" dirty="0" smtClean="0"/>
              <a:t> </a:t>
            </a:r>
            <a:r>
              <a:rPr lang="en-US" dirty="0" smtClean="0"/>
              <a:t>does not circle </a:t>
            </a:r>
            <a:r>
              <a:rPr lang="en-US" dirty="0" smtClean="0"/>
              <a:t>back</a:t>
            </a:r>
            <a:r>
              <a:rPr lang="en-US" baseline="0" dirty="0" smtClean="0"/>
              <a:t> on itself</a:t>
            </a:r>
          </a:p>
          <a:p>
            <a:pPr marL="0" indent="0">
              <a:buFont typeface="+mj-lt"/>
              <a:buNone/>
            </a:pPr>
            <a:endParaRPr lang="en-US" dirty="0" smtClean="0"/>
          </a:p>
          <a:p>
            <a:pPr marL="0" indent="0">
              <a:buFont typeface="+mj-lt"/>
              <a:buNone/>
            </a:pPr>
            <a:r>
              <a:rPr lang="en-US" b="1" dirty="0" smtClean="0"/>
              <a:t>3.Toolkit</a:t>
            </a:r>
            <a:r>
              <a:rPr lang="en-US" b="1" baseline="0" dirty="0" smtClean="0"/>
              <a:t> </a:t>
            </a:r>
            <a:r>
              <a:rPr lang="en-US" b="1" baseline="0" dirty="0" smtClean="0"/>
              <a:t>for anything that needs automation</a:t>
            </a:r>
            <a:endParaRPr lang="en-US" b="1" dirty="0"/>
          </a:p>
        </p:txBody>
      </p:sp>
      <p:sp>
        <p:nvSpPr>
          <p:cNvPr id="4" name="Slide Number Placeholder 3"/>
          <p:cNvSpPr>
            <a:spLocks noGrp="1"/>
          </p:cNvSpPr>
          <p:nvPr>
            <p:ph type="sldNum" sz="quarter" idx="10"/>
          </p:nvPr>
        </p:nvSpPr>
        <p:spPr/>
        <p:txBody>
          <a:bodyPr/>
          <a:lstStyle/>
          <a:p>
            <a:fld id="{489271A2-C473-0A41-938A-A062B5E92B13}" type="slidenum">
              <a:rPr lang="en-US" smtClean="0"/>
              <a:t>8</a:t>
            </a:fld>
            <a:endParaRPr lang="en-US"/>
          </a:p>
        </p:txBody>
      </p:sp>
    </p:spTree>
    <p:extLst>
      <p:ext uri="{BB962C8B-B14F-4D97-AF65-F5344CB8AC3E}">
        <p14:creationId xmlns:p14="http://schemas.microsoft.com/office/powerpoint/2010/main" val="39008478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interested in Continuous</a:t>
            </a:r>
            <a:r>
              <a:rPr lang="en-US" baseline="0" dirty="0" smtClean="0"/>
              <a:t> Delivery - check out these presentations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72</a:t>
            </a:fld>
            <a:endParaRPr lang="en-US"/>
          </a:p>
        </p:txBody>
      </p:sp>
    </p:spTree>
    <p:extLst>
      <p:ext uri="{BB962C8B-B14F-4D97-AF65-F5344CB8AC3E}">
        <p14:creationId xmlns:p14="http://schemas.microsoft.com/office/powerpoint/2010/main" val="8457469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good resources</a:t>
            </a:r>
            <a:r>
              <a:rPr lang="en-US" baseline="0" dirty="0" smtClean="0"/>
              <a:t> to learn more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73</a:t>
            </a:fld>
            <a:endParaRPr lang="en-US"/>
          </a:p>
        </p:txBody>
      </p:sp>
    </p:spTree>
    <p:extLst>
      <p:ext uri="{BB962C8B-B14F-4D97-AF65-F5344CB8AC3E}">
        <p14:creationId xmlns:p14="http://schemas.microsoft.com/office/powerpoint/2010/main" val="243213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1.2</a:t>
            </a:r>
            <a:r>
              <a:rPr lang="en-US" baseline="0" dirty="0" smtClean="0"/>
              <a:t> basic concepts.  - </a:t>
            </a:r>
            <a:r>
              <a:rPr lang="en-US" b="1" dirty="0" smtClean="0"/>
              <a:t>projects </a:t>
            </a:r>
            <a:r>
              <a:rPr lang="en-US" dirty="0" smtClean="0"/>
              <a:t>and </a:t>
            </a:r>
            <a:r>
              <a:rPr lang="en-US" b="1" dirty="0" smtClean="0"/>
              <a:t>tasks</a:t>
            </a:r>
            <a:endParaRPr lang="en-US" b="1" baseline="0" dirty="0" smtClean="0"/>
          </a:p>
          <a:p>
            <a:pPr marL="0" indent="0">
              <a:buNone/>
            </a:pPr>
            <a:r>
              <a:rPr lang="en-US" sz="1200" kern="1200" dirty="0" smtClean="0">
                <a:solidFill>
                  <a:schemeClr val="tx1"/>
                </a:solidFill>
                <a:effectLst/>
                <a:latin typeface="+mn-lt"/>
                <a:ea typeface="+mn-ea"/>
                <a:cs typeface="+mn-cs"/>
              </a:rPr>
              <a:t>2.a project loosely</a:t>
            </a:r>
            <a:r>
              <a:rPr lang="en-US" sz="1200" kern="1200" baseline="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represents</a:t>
            </a:r>
            <a:r>
              <a:rPr lang="en-US" sz="1200" kern="1200" baseline="0" dirty="0" smtClean="0">
                <a:solidFill>
                  <a:schemeClr val="tx1"/>
                </a:solidFill>
                <a:effectLst/>
                <a:latin typeface="+mn-lt"/>
                <a:ea typeface="+mn-ea"/>
                <a:cs typeface="+mn-cs"/>
              </a:rPr>
              <a:t> a thing you are </a:t>
            </a:r>
            <a:r>
              <a:rPr lang="en-US" sz="1200" b="1" kern="1200" baseline="0" dirty="0" smtClean="0">
                <a:solidFill>
                  <a:schemeClr val="tx1"/>
                </a:solidFill>
                <a:effectLst/>
                <a:latin typeface="+mn-lt"/>
                <a:ea typeface="+mn-ea"/>
                <a:cs typeface="+mn-cs"/>
              </a:rPr>
              <a:t>building</a:t>
            </a:r>
            <a:r>
              <a:rPr lang="en-US" sz="1200" kern="1200" baseline="0" dirty="0" smtClean="0">
                <a:solidFill>
                  <a:schemeClr val="tx1"/>
                </a:solidFill>
                <a:effectLst/>
                <a:latin typeface="+mn-lt"/>
                <a:ea typeface="+mn-ea"/>
                <a:cs typeface="+mn-cs"/>
              </a:rPr>
              <a:t> or a thing you are </a:t>
            </a:r>
            <a:r>
              <a:rPr lang="en-US" sz="1200" b="1" kern="1200" baseline="0" dirty="0" smtClean="0">
                <a:solidFill>
                  <a:schemeClr val="tx1"/>
                </a:solidFill>
                <a:effectLst/>
                <a:latin typeface="+mn-lt"/>
                <a:ea typeface="+mn-ea"/>
                <a:cs typeface="+mn-cs"/>
              </a:rPr>
              <a:t>doing</a:t>
            </a:r>
            <a:endParaRPr lang="en-US" b="1" baseline="0" dirty="0" smtClean="0"/>
          </a:p>
          <a:p>
            <a:pPr marL="0" indent="0">
              <a:buNone/>
            </a:pPr>
            <a:r>
              <a:rPr lang="en-US" baseline="0" dirty="0" smtClean="0"/>
              <a:t>3.REMEMBER - Each </a:t>
            </a:r>
            <a:r>
              <a:rPr lang="en-US" baseline="0" dirty="0" err="1" smtClean="0"/>
              <a:t>build.gradle</a:t>
            </a:r>
            <a:r>
              <a:rPr lang="en-US" baseline="0" dirty="0" smtClean="0"/>
              <a:t> file  is a separate project object instance. </a:t>
            </a:r>
          </a:p>
          <a:p>
            <a:pPr marL="0" indent="0">
              <a:buNone/>
            </a:pPr>
            <a:endParaRPr lang="en-US" baseline="0" dirty="0" smtClean="0"/>
          </a:p>
          <a:p>
            <a:pPr marL="228600" indent="-228600">
              <a:buAutoNum type="arabicPeriod"/>
            </a:pPr>
            <a:endParaRPr lang="en-US" dirty="0" smtClean="0"/>
          </a:p>
          <a:p>
            <a:endParaRPr lang="en-US" dirty="0" smtClean="0"/>
          </a:p>
          <a:p>
            <a:endParaRPr lang="en-US" dirty="0" smtClean="0"/>
          </a:p>
          <a:p>
            <a:endParaRPr lang="en-US" dirty="0" smtClean="0"/>
          </a:p>
          <a:p>
            <a:endParaRPr lang="en-US" dirty="0" smtClean="0"/>
          </a:p>
          <a:p>
            <a:r>
              <a:rPr lang="en-US" dirty="0" smtClean="0"/>
              <a:t>-</a:t>
            </a:r>
            <a:r>
              <a:rPr lang="en-US" dirty="0" smtClean="0"/>
              <a:t>projects and tasks. - projects represent</a:t>
            </a:r>
            <a:r>
              <a:rPr lang="en-US" baseline="0" dirty="0" smtClean="0"/>
              <a:t> something to be built or done and uses tasks to accomplish it</a:t>
            </a:r>
          </a:p>
          <a:p>
            <a:pPr marL="171450" indent="-171450">
              <a:buFontTx/>
              <a:buChar char="-"/>
            </a:pPr>
            <a:r>
              <a:rPr lang="en-US" baseline="0" dirty="0" smtClean="0"/>
              <a:t>Every </a:t>
            </a:r>
            <a:r>
              <a:rPr lang="en-US" baseline="0" dirty="0" err="1" smtClean="0"/>
              <a:t>build.xml</a:t>
            </a:r>
            <a:r>
              <a:rPr lang="en-US" baseline="0" dirty="0" smtClean="0"/>
              <a:t> causes a project object to be created. one to one. </a:t>
            </a:r>
          </a:p>
          <a:p>
            <a:pPr marL="171450" indent="-171450">
              <a:buFontTx/>
              <a:buChar char="-"/>
            </a:pPr>
            <a:r>
              <a:rPr lang="en-US" baseline="0" dirty="0" smtClean="0"/>
              <a:t>Rich API -and it is an Object. You can look at the java doc for it to see what you can do with it</a:t>
            </a:r>
          </a:p>
        </p:txBody>
      </p:sp>
      <p:sp>
        <p:nvSpPr>
          <p:cNvPr id="4" name="Slide Number Placeholder 3"/>
          <p:cNvSpPr>
            <a:spLocks noGrp="1"/>
          </p:cNvSpPr>
          <p:nvPr>
            <p:ph type="sldNum" sz="quarter" idx="10"/>
          </p:nvPr>
        </p:nvSpPr>
        <p:spPr/>
        <p:txBody>
          <a:bodyPr/>
          <a:lstStyle/>
          <a:p>
            <a:fld id="{489271A2-C473-0A41-938A-A062B5E92B13}" type="slidenum">
              <a:rPr lang="en-US" smtClean="0"/>
              <a:t>9</a:t>
            </a:fld>
            <a:endParaRPr lang="en-US"/>
          </a:p>
        </p:txBody>
      </p:sp>
    </p:spTree>
    <p:extLst>
      <p:ext uri="{BB962C8B-B14F-4D97-AF65-F5344CB8AC3E}">
        <p14:creationId xmlns:p14="http://schemas.microsoft.com/office/powerpoint/2010/main" val="2984828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1.A project object is a </a:t>
            </a:r>
            <a:r>
              <a:rPr lang="en-US" b="1" dirty="0" smtClean="0"/>
              <a:t>real</a:t>
            </a:r>
            <a:r>
              <a:rPr lang="en-US" b="1" baseline="0" dirty="0" smtClean="0"/>
              <a:t> object </a:t>
            </a:r>
          </a:p>
          <a:p>
            <a:pPr marL="0" indent="0">
              <a:buFont typeface="+mj-lt"/>
              <a:buNone/>
            </a:pPr>
            <a:r>
              <a:rPr lang="en-US" baseline="0" dirty="0" smtClean="0"/>
              <a:t>2. This </a:t>
            </a:r>
            <a:r>
              <a:rPr lang="en-US" baseline="0" dirty="0" err="1" smtClean="0"/>
              <a:t>javadoc</a:t>
            </a:r>
            <a:r>
              <a:rPr lang="en-US" baseline="0" dirty="0" smtClean="0"/>
              <a:t> </a:t>
            </a:r>
            <a:r>
              <a:rPr lang="en-US" b="1" baseline="0" dirty="0" smtClean="0"/>
              <a:t>proves</a:t>
            </a:r>
            <a:r>
              <a:rPr lang="en-US" baseline="0" dirty="0" smtClean="0"/>
              <a:t> it! </a:t>
            </a:r>
            <a:endParaRPr lang="en-US" dirty="0"/>
          </a:p>
        </p:txBody>
      </p:sp>
      <p:sp>
        <p:nvSpPr>
          <p:cNvPr id="4" name="Slide Number Placeholder 3"/>
          <p:cNvSpPr>
            <a:spLocks noGrp="1"/>
          </p:cNvSpPr>
          <p:nvPr>
            <p:ph type="sldNum" sz="quarter" idx="10"/>
          </p:nvPr>
        </p:nvSpPr>
        <p:spPr/>
        <p:txBody>
          <a:bodyPr/>
          <a:lstStyle/>
          <a:p>
            <a:fld id="{489271A2-C473-0A41-938A-A062B5E92B13}" type="slidenum">
              <a:rPr lang="en-US" smtClean="0"/>
              <a:t>10</a:t>
            </a:fld>
            <a:endParaRPr lang="en-US"/>
          </a:p>
        </p:txBody>
      </p:sp>
    </p:spTree>
    <p:extLst>
      <p:ext uri="{BB962C8B-B14F-4D97-AF65-F5344CB8AC3E}">
        <p14:creationId xmlns:p14="http://schemas.microsoft.com/office/powerpoint/2010/main" val="3090085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78D588-C19E-1D44-9507-596FB5C15232}" type="datetimeFigureOut">
              <a:rPr lang="en-US" smtClean="0"/>
              <a:t>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0B031-79A9-1F4C-98CB-E339C6EA3EAF}" type="slidenum">
              <a:rPr lang="en-US" smtClean="0"/>
              <a:t>‹#›</a:t>
            </a:fld>
            <a:endParaRPr lang="en-US"/>
          </a:p>
        </p:txBody>
      </p:sp>
    </p:spTree>
    <p:extLst>
      <p:ext uri="{BB962C8B-B14F-4D97-AF65-F5344CB8AC3E}">
        <p14:creationId xmlns:p14="http://schemas.microsoft.com/office/powerpoint/2010/main" val="179004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8D588-C19E-1D44-9507-596FB5C15232}" type="datetimeFigureOut">
              <a:rPr lang="en-US" smtClean="0"/>
              <a:t>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0B031-79A9-1F4C-98CB-E339C6EA3EAF}" type="slidenum">
              <a:rPr lang="en-US" smtClean="0"/>
              <a:t>‹#›</a:t>
            </a:fld>
            <a:endParaRPr lang="en-US"/>
          </a:p>
        </p:txBody>
      </p:sp>
    </p:spTree>
    <p:extLst>
      <p:ext uri="{BB962C8B-B14F-4D97-AF65-F5344CB8AC3E}">
        <p14:creationId xmlns:p14="http://schemas.microsoft.com/office/powerpoint/2010/main" val="1419025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8D588-C19E-1D44-9507-596FB5C15232}" type="datetimeFigureOut">
              <a:rPr lang="en-US" smtClean="0"/>
              <a:t>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0B031-79A9-1F4C-98CB-E339C6EA3EAF}" type="slidenum">
              <a:rPr lang="en-US" smtClean="0"/>
              <a:t>‹#›</a:t>
            </a:fld>
            <a:endParaRPr lang="en-US"/>
          </a:p>
        </p:txBody>
      </p:sp>
    </p:spTree>
    <p:extLst>
      <p:ext uri="{BB962C8B-B14F-4D97-AF65-F5344CB8AC3E}">
        <p14:creationId xmlns:p14="http://schemas.microsoft.com/office/powerpoint/2010/main" val="4179268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8D588-C19E-1D44-9507-596FB5C15232}" type="datetimeFigureOut">
              <a:rPr lang="en-US" smtClean="0"/>
              <a:t>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0B031-79A9-1F4C-98CB-E339C6EA3EAF}" type="slidenum">
              <a:rPr lang="en-US" smtClean="0"/>
              <a:t>‹#›</a:t>
            </a:fld>
            <a:endParaRPr lang="en-US"/>
          </a:p>
        </p:txBody>
      </p:sp>
    </p:spTree>
    <p:extLst>
      <p:ext uri="{BB962C8B-B14F-4D97-AF65-F5344CB8AC3E}">
        <p14:creationId xmlns:p14="http://schemas.microsoft.com/office/powerpoint/2010/main" val="801903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78D588-C19E-1D44-9507-596FB5C15232}" type="datetimeFigureOut">
              <a:rPr lang="en-US" smtClean="0"/>
              <a:t>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0B031-79A9-1F4C-98CB-E339C6EA3EAF}" type="slidenum">
              <a:rPr lang="en-US" smtClean="0"/>
              <a:t>‹#›</a:t>
            </a:fld>
            <a:endParaRPr lang="en-US"/>
          </a:p>
        </p:txBody>
      </p:sp>
    </p:spTree>
    <p:extLst>
      <p:ext uri="{BB962C8B-B14F-4D97-AF65-F5344CB8AC3E}">
        <p14:creationId xmlns:p14="http://schemas.microsoft.com/office/powerpoint/2010/main" val="699433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78D588-C19E-1D44-9507-596FB5C15232}" type="datetimeFigureOut">
              <a:rPr lang="en-US" smtClean="0"/>
              <a:t>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0B031-79A9-1F4C-98CB-E339C6EA3EAF}" type="slidenum">
              <a:rPr lang="en-US" smtClean="0"/>
              <a:t>‹#›</a:t>
            </a:fld>
            <a:endParaRPr lang="en-US"/>
          </a:p>
        </p:txBody>
      </p:sp>
    </p:spTree>
    <p:extLst>
      <p:ext uri="{BB962C8B-B14F-4D97-AF65-F5344CB8AC3E}">
        <p14:creationId xmlns:p14="http://schemas.microsoft.com/office/powerpoint/2010/main" val="3983394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78D588-C19E-1D44-9507-596FB5C15232}" type="datetimeFigureOut">
              <a:rPr lang="en-US" smtClean="0"/>
              <a:t>1/6/15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D0B031-79A9-1F4C-98CB-E339C6EA3EAF}" type="slidenum">
              <a:rPr lang="en-US" smtClean="0"/>
              <a:t>‹#›</a:t>
            </a:fld>
            <a:endParaRPr lang="en-US"/>
          </a:p>
        </p:txBody>
      </p:sp>
    </p:spTree>
    <p:extLst>
      <p:ext uri="{BB962C8B-B14F-4D97-AF65-F5344CB8AC3E}">
        <p14:creationId xmlns:p14="http://schemas.microsoft.com/office/powerpoint/2010/main" val="4075962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78D588-C19E-1D44-9507-596FB5C15232}" type="datetimeFigureOut">
              <a:rPr lang="en-US" smtClean="0"/>
              <a:t>1/6/15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D0B031-79A9-1F4C-98CB-E339C6EA3EAF}" type="slidenum">
              <a:rPr lang="en-US" smtClean="0"/>
              <a:t>‹#›</a:t>
            </a:fld>
            <a:endParaRPr lang="en-US"/>
          </a:p>
        </p:txBody>
      </p:sp>
    </p:spTree>
    <p:extLst>
      <p:ext uri="{BB962C8B-B14F-4D97-AF65-F5344CB8AC3E}">
        <p14:creationId xmlns:p14="http://schemas.microsoft.com/office/powerpoint/2010/main" val="1738362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8D588-C19E-1D44-9507-596FB5C15232}" type="datetimeFigureOut">
              <a:rPr lang="en-US" smtClean="0"/>
              <a:t>1/6/15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D0B031-79A9-1F4C-98CB-E339C6EA3EAF}" type="slidenum">
              <a:rPr lang="en-US" smtClean="0"/>
              <a:t>‹#›</a:t>
            </a:fld>
            <a:endParaRPr lang="en-US"/>
          </a:p>
        </p:txBody>
      </p:sp>
    </p:spTree>
    <p:extLst>
      <p:ext uri="{BB962C8B-B14F-4D97-AF65-F5344CB8AC3E}">
        <p14:creationId xmlns:p14="http://schemas.microsoft.com/office/powerpoint/2010/main" val="1746596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78D588-C19E-1D44-9507-596FB5C15232}" type="datetimeFigureOut">
              <a:rPr lang="en-US" smtClean="0"/>
              <a:t>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0B031-79A9-1F4C-98CB-E339C6EA3EAF}" type="slidenum">
              <a:rPr lang="en-US" smtClean="0"/>
              <a:t>‹#›</a:t>
            </a:fld>
            <a:endParaRPr lang="en-US"/>
          </a:p>
        </p:txBody>
      </p:sp>
    </p:spTree>
    <p:extLst>
      <p:ext uri="{BB962C8B-B14F-4D97-AF65-F5344CB8AC3E}">
        <p14:creationId xmlns:p14="http://schemas.microsoft.com/office/powerpoint/2010/main" val="1052932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78D588-C19E-1D44-9507-596FB5C15232}" type="datetimeFigureOut">
              <a:rPr lang="en-US" smtClean="0"/>
              <a:t>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0B031-79A9-1F4C-98CB-E339C6EA3EAF}" type="slidenum">
              <a:rPr lang="en-US" smtClean="0"/>
              <a:t>‹#›</a:t>
            </a:fld>
            <a:endParaRPr lang="en-US"/>
          </a:p>
        </p:txBody>
      </p:sp>
    </p:spTree>
    <p:extLst>
      <p:ext uri="{BB962C8B-B14F-4D97-AF65-F5344CB8AC3E}">
        <p14:creationId xmlns:p14="http://schemas.microsoft.com/office/powerpoint/2010/main" val="32694423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78D588-C19E-1D44-9507-596FB5C15232}" type="datetimeFigureOut">
              <a:rPr lang="en-US" smtClean="0"/>
              <a:t>1/6/15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0B031-79A9-1F4C-98CB-E339C6EA3EAF}" type="slidenum">
              <a:rPr lang="en-US" smtClean="0"/>
              <a:t>‹#›</a:t>
            </a:fld>
            <a:endParaRPr lang="en-US"/>
          </a:p>
        </p:txBody>
      </p:sp>
    </p:spTree>
    <p:extLst>
      <p:ext uri="{BB962C8B-B14F-4D97-AF65-F5344CB8AC3E}">
        <p14:creationId xmlns:p14="http://schemas.microsoft.com/office/powerpoint/2010/main" val="1219458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jp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hyperlink" Target="http://www.gradle.org/documentation" TargetMode="External"/><Relationship Id="rId5" Type="http://schemas.openxmlformats.org/officeDocument/2006/relationships/hyperlink" Target="http://tools.android.com/tech-docs/new-build-system/user-guide"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gi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jp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jp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image" Target="../media/image87.jpg"/><Relationship Id="rId4" Type="http://schemas.openxmlformats.org/officeDocument/2006/relationships/image" Target="../media/image88.png"/><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89.png"/><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3" Type="http://schemas.openxmlformats.org/officeDocument/2006/relationships/image" Target="../media/image90.jpg"/><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jpg"/><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6.jpeg"/></Relationships>
</file>

<file path=ppt/slides/_rels/slide65.xml.rels><?xml version="1.0" encoding="UTF-8" standalone="yes"?>
<Relationships xmlns="http://schemas.openxmlformats.org/package/2006/relationships"><Relationship Id="rId3" Type="http://schemas.openxmlformats.org/officeDocument/2006/relationships/image" Target="../media/image97.jpg"/><Relationship Id="rId4" Type="http://schemas.openxmlformats.org/officeDocument/2006/relationships/image" Target="../media/image98.png"/><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0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hyperlink" Target="http://gradle.org/roadmap" TargetMode="External"/><Relationship Id="rId4" Type="http://schemas.openxmlformats.org/officeDocument/2006/relationships/image" Target="../media/image102.jp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0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4.jpg"/></Relationships>
</file>

<file path=ppt/slides/_rels/slide72.xml.rels><?xml version="1.0" encoding="UTF-8" standalone="yes"?>
<Relationships xmlns="http://schemas.openxmlformats.org/package/2006/relationships"><Relationship Id="rId3" Type="http://schemas.openxmlformats.org/officeDocument/2006/relationships/image" Target="../media/image105.jpg"/><Relationship Id="rId4" Type="http://schemas.openxmlformats.org/officeDocument/2006/relationships/hyperlink" Target="http://www.infoq.com/presentations/cd-gradle-jenkins" TargetMode="External"/><Relationship Id="rId5" Type="http://schemas.openxmlformats.org/officeDocument/2006/relationships/hyperlink" Target="http://www.gradleware.com/video/web-application-deployments-gradle/" TargetMode="External"/><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3" Type="http://schemas.openxmlformats.org/officeDocument/2006/relationships/hyperlink" Target="http://www.gradleware.com/video/" TargetMode="External"/><Relationship Id="rId4" Type="http://schemas.openxmlformats.org/officeDocument/2006/relationships/hyperlink" Target="http://www.gradle.org/books" TargetMode="External"/><Relationship Id="rId5" Type="http://schemas.openxmlformats.org/officeDocument/2006/relationships/hyperlink" Target="http://tools.android.com/tech-docs/new-build-system/user-guide" TargetMode="External"/><Relationship Id="rId6" Type="http://schemas.openxmlformats.org/officeDocument/2006/relationships/image" Target="../media/image106.jpg"/><Relationship Id="rId7" Type="http://schemas.openxmlformats.org/officeDocument/2006/relationships/image" Target="../media/image107.gif"/><Relationship Id="rId8" Type="http://schemas.openxmlformats.org/officeDocument/2006/relationships/image" Target="../media/image45.png"/><Relationship Id="rId9"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g"/><Relationship Id="rId4" Type="http://schemas.openxmlformats.org/officeDocument/2006/relationships/image" Target="../media/image111.jpg"/><Relationship Id="rId1" Type="http://schemas.openxmlformats.org/officeDocument/2006/relationships/slideLayout" Target="../slideLayouts/slideLayout7.xml"/><Relationship Id="rId2" Type="http://schemas.openxmlformats.org/officeDocument/2006/relationships/image" Target="../media/image10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Getting Good at </a:t>
            </a:r>
            <a:r>
              <a:rPr lang="en-US" dirty="0" err="1" smtClean="0"/>
              <a:t>Gradle</a:t>
            </a:r>
            <a:endParaRPr lang="en-US" dirty="0"/>
          </a:p>
        </p:txBody>
      </p:sp>
      <p:sp>
        <p:nvSpPr>
          <p:cNvPr id="3" name="Subtitle 2"/>
          <p:cNvSpPr>
            <a:spLocks noGrp="1"/>
          </p:cNvSpPr>
          <p:nvPr>
            <p:ph type="subTitle" idx="1"/>
          </p:nvPr>
        </p:nvSpPr>
        <p:spPr/>
        <p:txBody>
          <a:bodyPr/>
          <a:lstStyle/>
          <a:p>
            <a:r>
              <a:rPr lang="en-US" dirty="0" smtClean="0"/>
              <a:t>Bryan Davis</a:t>
            </a:r>
          </a:p>
          <a:p>
            <a:r>
              <a:rPr lang="en-US" dirty="0" smtClean="0"/>
              <a:t>OCLC</a:t>
            </a:r>
            <a:endParaRPr lang="en-US" dirty="0"/>
          </a:p>
        </p:txBody>
      </p:sp>
      <p:pic>
        <p:nvPicPr>
          <p:cNvPr id="4" name="Picture 3" descr="grad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94" y="238400"/>
            <a:ext cx="6191442" cy="1730509"/>
          </a:xfrm>
          <a:prstGeom prst="rect">
            <a:avLst/>
          </a:prstGeom>
        </p:spPr>
      </p:pic>
    </p:spTree>
    <p:extLst>
      <p:ext uri="{BB962C8B-B14F-4D97-AF65-F5344CB8AC3E}">
        <p14:creationId xmlns:p14="http://schemas.microsoft.com/office/powerpoint/2010/main" val="27530090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82435" y="521650"/>
            <a:ext cx="7314066" cy="5148461"/>
          </a:xfrm>
          <a:prstGeom prst="rect">
            <a:avLst/>
          </a:prstGeom>
        </p:spPr>
      </p:pic>
    </p:spTree>
    <p:extLst>
      <p:ext uri="{BB962C8B-B14F-4D97-AF65-F5344CB8AC3E}">
        <p14:creationId xmlns:p14="http://schemas.microsoft.com/office/powerpoint/2010/main" val="38607921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770015203_e148607973_o.png"/>
          <p:cNvPicPr>
            <a:picLocks noChangeAspect="1"/>
          </p:cNvPicPr>
          <p:nvPr/>
        </p:nvPicPr>
        <p:blipFill>
          <a:blip r:embed="rId3">
            <a:alphaModFix amt="47000"/>
            <a:extLst>
              <a:ext uri="{28A0092B-C50C-407E-A947-70E740481C1C}">
                <a14:useLocalDpi xmlns:a14="http://schemas.microsoft.com/office/drawing/2010/main" val="0"/>
              </a:ext>
            </a:extLst>
          </a:blip>
          <a:stretch>
            <a:fillRect/>
          </a:stretch>
        </p:blipFill>
        <p:spPr>
          <a:xfrm>
            <a:off x="0" y="-147423"/>
            <a:ext cx="9144000" cy="7005423"/>
          </a:xfrm>
          <a:prstGeom prst="rect">
            <a:avLst/>
          </a:prstGeom>
        </p:spPr>
      </p:pic>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pPr marL="0" indent="0" algn="ctr">
              <a:buNone/>
            </a:pPr>
            <a:r>
              <a:rPr lang="en-US" dirty="0" err="1">
                <a:sym typeface="Wingdings"/>
              </a:rPr>
              <a:t>s</a:t>
            </a:r>
            <a:r>
              <a:rPr lang="en-US" dirty="0" err="1" smtClean="0">
                <a:sym typeface="Wingdings"/>
              </a:rPr>
              <a:t>ettings.gradle</a:t>
            </a:r>
            <a:r>
              <a:rPr lang="en-US" dirty="0" smtClean="0">
                <a:sym typeface="Wingdings"/>
              </a:rPr>
              <a:t> </a:t>
            </a:r>
          </a:p>
          <a:p>
            <a:endParaRPr lang="en-US" dirty="0"/>
          </a:p>
        </p:txBody>
      </p:sp>
      <p:pic>
        <p:nvPicPr>
          <p:cNvPr id="4" name="Picture 3"/>
          <p:cNvPicPr>
            <a:picLocks noChangeAspect="1"/>
          </p:cNvPicPr>
          <p:nvPr/>
        </p:nvPicPr>
        <p:blipFill>
          <a:blip r:embed="rId4"/>
          <a:stretch>
            <a:fillRect/>
          </a:stretch>
        </p:blipFill>
        <p:spPr>
          <a:xfrm>
            <a:off x="2560852" y="1928141"/>
            <a:ext cx="3573891" cy="3573891"/>
          </a:xfrm>
          <a:prstGeom prst="rect">
            <a:avLst/>
          </a:prstGeom>
        </p:spPr>
      </p:pic>
    </p:spTree>
    <p:extLst>
      <p:ext uri="{BB962C8B-B14F-4D97-AF65-F5344CB8AC3E}">
        <p14:creationId xmlns:p14="http://schemas.microsoft.com/office/powerpoint/2010/main" val="2905302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102058" y="771135"/>
            <a:ext cx="3061702" cy="4887636"/>
          </a:xfrm>
        </p:spPr>
        <p:txBody>
          <a:bodyPr/>
          <a:lstStyle/>
          <a:p>
            <a:pPr marL="0" indent="0" algn="r">
              <a:buNone/>
            </a:pPr>
            <a:r>
              <a:rPr lang="en-US" sz="4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List</a:t>
            </a:r>
          </a:p>
          <a:p>
            <a:pPr marL="0" indent="0" algn="r">
              <a:buNone/>
            </a:pPr>
            <a:r>
              <a:rPr lang="en-US" sz="4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Task </a:t>
            </a:r>
            <a:r>
              <a:rPr lang="en-US" sz="4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sym typeface="Wingdings"/>
              </a:rPr>
              <a:t></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sym typeface="Wingdings"/>
              </a:rPr>
              <a:t>        of </a:t>
            </a:r>
          </a:p>
          <a:p>
            <a:pPr marL="0" indent="0" algn="r">
              <a:buNone/>
            </a:pP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sym typeface="Wingdings"/>
              </a:rPr>
              <a:t>Actions</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4" name="Picture 3" descr="8090579758_204f9ab3b1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306" y="-737115"/>
            <a:ext cx="5594694" cy="7595115"/>
          </a:xfrm>
          <a:prstGeom prst="rect">
            <a:avLst/>
          </a:prstGeom>
        </p:spPr>
      </p:pic>
    </p:spTree>
    <p:extLst>
      <p:ext uri="{BB962C8B-B14F-4D97-AF65-F5344CB8AC3E}">
        <p14:creationId xmlns:p14="http://schemas.microsoft.com/office/powerpoint/2010/main" val="28897593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839133" y="703094"/>
            <a:ext cx="7461481" cy="4876296"/>
          </a:xfrm>
          <a:prstGeom prst="rect">
            <a:avLst/>
          </a:prstGeom>
        </p:spPr>
      </p:pic>
    </p:spTree>
    <p:extLst>
      <p:ext uri="{BB962C8B-B14F-4D97-AF65-F5344CB8AC3E}">
        <p14:creationId xmlns:p14="http://schemas.microsoft.com/office/powerpoint/2010/main" val="13338089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12-26 at 5.36.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64" y="1270105"/>
            <a:ext cx="8857257" cy="4122719"/>
          </a:xfrm>
          <a:prstGeom prst="rect">
            <a:avLst/>
          </a:prstGeom>
        </p:spPr>
      </p:pic>
      <p:sp>
        <p:nvSpPr>
          <p:cNvPr id="5" name="TextBox 4"/>
          <p:cNvSpPr txBox="1"/>
          <p:nvPr/>
        </p:nvSpPr>
        <p:spPr>
          <a:xfrm>
            <a:off x="963869" y="805156"/>
            <a:ext cx="1301521" cy="369332"/>
          </a:xfrm>
          <a:prstGeom prst="rect">
            <a:avLst/>
          </a:prstGeom>
          <a:noFill/>
        </p:spPr>
        <p:txBody>
          <a:bodyPr wrap="none" rtlCol="0">
            <a:spAutoFit/>
          </a:bodyPr>
          <a:lstStyle/>
          <a:p>
            <a:r>
              <a:rPr lang="en-US" dirty="0" err="1" smtClean="0"/>
              <a:t>build.gradle</a:t>
            </a:r>
            <a:endParaRPr lang="en-US" dirty="0"/>
          </a:p>
        </p:txBody>
      </p:sp>
      <p:pic>
        <p:nvPicPr>
          <p:cNvPr id="2" name="Picture 1" descr="Green-Checklist.jpg"/>
          <p:cNvPicPr>
            <a:picLocks noChangeAspect="1"/>
          </p:cNvPicPr>
          <p:nvPr/>
        </p:nvPicPr>
        <p:blipFill>
          <a:blip r:embed="rId4">
            <a:alphaModFix amt="32000"/>
            <a:extLst>
              <a:ext uri="{28A0092B-C50C-407E-A947-70E740481C1C}">
                <a14:useLocalDpi xmlns:a14="http://schemas.microsoft.com/office/drawing/2010/main" val="0"/>
              </a:ext>
            </a:extLst>
          </a:blip>
          <a:stretch>
            <a:fillRect/>
          </a:stretch>
        </p:blipFill>
        <p:spPr>
          <a:xfrm>
            <a:off x="4887384" y="249485"/>
            <a:ext cx="4796666" cy="6157741"/>
          </a:xfrm>
          <a:prstGeom prst="rect">
            <a:avLst/>
          </a:prstGeom>
        </p:spPr>
      </p:pic>
    </p:spTree>
    <p:extLst>
      <p:ext uri="{BB962C8B-B14F-4D97-AF65-F5344CB8AC3E}">
        <p14:creationId xmlns:p14="http://schemas.microsoft.com/office/powerpoint/2010/main" val="37794401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g-dunes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962897"/>
          </a:xfrm>
          <a:prstGeom prst="rect">
            <a:avLst/>
          </a:prstGeom>
        </p:spPr>
      </p:pic>
      <p:sp>
        <p:nvSpPr>
          <p:cNvPr id="2" name="Title 1"/>
          <p:cNvSpPr>
            <a:spLocks noGrp="1"/>
          </p:cNvSpPr>
          <p:nvPr>
            <p:ph type="title"/>
          </p:nvPr>
        </p:nvSpPr>
        <p:spPr>
          <a:xfrm>
            <a:off x="457200" y="0"/>
            <a:ext cx="8229600" cy="850518"/>
          </a:xfrm>
        </p:spPr>
        <p:txBody>
          <a:bodyPr>
            <a:normAutofit/>
          </a:bodyPr>
          <a:lstStyle/>
          <a:p>
            <a:r>
              <a:rPr lang="en-US" dirty="0" smtClean="0"/>
              <a:t>Multi Project DRY</a:t>
            </a:r>
            <a:endParaRPr lang="en-US" dirty="0"/>
          </a:p>
        </p:txBody>
      </p:sp>
      <p:pic>
        <p:nvPicPr>
          <p:cNvPr id="3" name="Picture 2" descr="Screen Shot 2015-01-03 at 5.26.39 PM.png"/>
          <p:cNvPicPr>
            <a:picLocks noChangeAspect="1"/>
          </p:cNvPicPr>
          <p:nvPr/>
        </p:nvPicPr>
        <p:blipFill>
          <a:blip r:embed="rId4">
            <a:alphaModFix amt="92000"/>
            <a:extLst>
              <a:ext uri="{28A0092B-C50C-407E-A947-70E740481C1C}">
                <a14:useLocalDpi xmlns:a14="http://schemas.microsoft.com/office/drawing/2010/main" val="0"/>
              </a:ext>
            </a:extLst>
          </a:blip>
          <a:stretch>
            <a:fillRect/>
          </a:stretch>
        </p:blipFill>
        <p:spPr>
          <a:xfrm>
            <a:off x="963870" y="929900"/>
            <a:ext cx="7359424" cy="2001414"/>
          </a:xfrm>
          <a:prstGeom prst="rect">
            <a:avLst/>
          </a:prstGeom>
        </p:spPr>
      </p:pic>
      <p:pic>
        <p:nvPicPr>
          <p:cNvPr id="4" name="Picture 3" descr="Screen Shot 2015-01-03 at 5.51.28 PM.png"/>
          <p:cNvPicPr>
            <a:picLocks noChangeAspect="1"/>
          </p:cNvPicPr>
          <p:nvPr/>
        </p:nvPicPr>
        <p:blipFill>
          <a:blip r:embed="rId5">
            <a:alphaModFix amt="95000"/>
            <a:extLst>
              <a:ext uri="{28A0092B-C50C-407E-A947-70E740481C1C}">
                <a14:useLocalDpi xmlns:a14="http://schemas.microsoft.com/office/drawing/2010/main" val="0"/>
              </a:ext>
            </a:extLst>
          </a:blip>
          <a:stretch>
            <a:fillRect/>
          </a:stretch>
        </p:blipFill>
        <p:spPr>
          <a:xfrm>
            <a:off x="963870" y="3028966"/>
            <a:ext cx="7359424" cy="3695970"/>
          </a:xfrm>
          <a:prstGeom prst="rect">
            <a:avLst/>
          </a:prstGeom>
        </p:spPr>
      </p:pic>
    </p:spTree>
    <p:extLst>
      <p:ext uri="{BB962C8B-B14F-4D97-AF65-F5344CB8AC3E}">
        <p14:creationId xmlns:p14="http://schemas.microsoft.com/office/powerpoint/2010/main" val="20400392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Lets talk properties</a:t>
            </a:r>
            <a:endParaRPr lang="en-US" dirty="0"/>
          </a:p>
        </p:txBody>
      </p:sp>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283491" y="1786970"/>
            <a:ext cx="8618124" cy="2851181"/>
          </a:xfrm>
          <a:prstGeom prst="rect">
            <a:avLst/>
          </a:prstGeom>
        </p:spPr>
      </p:pic>
      <p:sp>
        <p:nvSpPr>
          <p:cNvPr id="13" name="TextBox 12"/>
          <p:cNvSpPr txBox="1"/>
          <p:nvPr/>
        </p:nvSpPr>
        <p:spPr>
          <a:xfrm>
            <a:off x="498945" y="1417638"/>
            <a:ext cx="2449362" cy="369332"/>
          </a:xfrm>
          <a:prstGeom prst="rect">
            <a:avLst/>
          </a:prstGeom>
          <a:noFill/>
        </p:spPr>
        <p:txBody>
          <a:bodyPr wrap="square" rtlCol="0">
            <a:spAutoFit/>
          </a:bodyPr>
          <a:lstStyle/>
          <a:p>
            <a:r>
              <a:rPr lang="en-US" dirty="0" err="1"/>
              <a:t>b</a:t>
            </a:r>
            <a:r>
              <a:rPr lang="en-US" dirty="0" err="1" smtClean="0"/>
              <a:t>uild.gradle</a:t>
            </a:r>
            <a:endParaRPr lang="en-US" dirty="0"/>
          </a:p>
        </p:txBody>
      </p:sp>
      <p:sp>
        <p:nvSpPr>
          <p:cNvPr id="16" name="TextBox 15"/>
          <p:cNvSpPr txBox="1"/>
          <p:nvPr/>
        </p:nvSpPr>
        <p:spPr>
          <a:xfrm>
            <a:off x="680378" y="4638151"/>
            <a:ext cx="4557658" cy="1200329"/>
          </a:xfrm>
          <a:prstGeom prst="rect">
            <a:avLst/>
          </a:prstGeom>
          <a:noFill/>
        </p:spPr>
        <p:txBody>
          <a:bodyPr wrap="none" rtlCol="0">
            <a:spAutoFit/>
          </a:bodyPr>
          <a:lstStyle/>
          <a:p>
            <a:r>
              <a:rPr lang="en-US" dirty="0" err="1" smtClean="0"/>
              <a:t>gradle.properties</a:t>
            </a:r>
            <a:endParaRPr lang="en-US" dirty="0" smtClean="0"/>
          </a:p>
          <a:p>
            <a:pPr marL="285750" indent="-285750">
              <a:buFont typeface="Arial"/>
              <a:buChar char="•"/>
            </a:pPr>
            <a:r>
              <a:rPr lang="en-US" dirty="0" smtClean="0"/>
              <a:t>from -</a:t>
            </a:r>
            <a:r>
              <a:rPr lang="en-US" dirty="0" err="1" smtClean="0"/>
              <a:t>P</a:t>
            </a:r>
            <a:r>
              <a:rPr lang="en-US" i="1" dirty="0" err="1" smtClean="0"/>
              <a:t>property</a:t>
            </a:r>
            <a:r>
              <a:rPr lang="en-US" i="1" dirty="0" smtClean="0"/>
              <a:t>=x</a:t>
            </a:r>
            <a:r>
              <a:rPr lang="en-US" dirty="0" smtClean="0"/>
              <a:t> on the command line</a:t>
            </a:r>
          </a:p>
          <a:p>
            <a:pPr marL="285750" indent="-285750">
              <a:buFont typeface="Arial"/>
              <a:buChar char="•"/>
            </a:pPr>
            <a:r>
              <a:rPr lang="en-US" dirty="0" smtClean="0"/>
              <a:t>from </a:t>
            </a:r>
            <a:r>
              <a:rPr lang="en-US" dirty="0" err="1" smtClean="0"/>
              <a:t>gradle.properties</a:t>
            </a:r>
            <a:r>
              <a:rPr lang="en-US" dirty="0" smtClean="0"/>
              <a:t> in </a:t>
            </a:r>
            <a:r>
              <a:rPr lang="en-US" dirty="0" err="1" smtClean="0"/>
              <a:t>gradle</a:t>
            </a:r>
            <a:r>
              <a:rPr lang="en-US" dirty="0" smtClean="0"/>
              <a:t> user home.</a:t>
            </a:r>
          </a:p>
          <a:p>
            <a:pPr marL="285750" indent="-285750">
              <a:buFont typeface="Arial"/>
              <a:buChar char="•"/>
            </a:pPr>
            <a:r>
              <a:rPr lang="en-US" dirty="0"/>
              <a:t>from </a:t>
            </a:r>
            <a:r>
              <a:rPr lang="en-US" dirty="0" err="1"/>
              <a:t>gradle.properties</a:t>
            </a:r>
            <a:r>
              <a:rPr lang="en-US" dirty="0"/>
              <a:t> in project build dir</a:t>
            </a:r>
            <a:r>
              <a:rPr lang="en-US" dirty="0" smtClean="0"/>
              <a:t>.</a:t>
            </a:r>
          </a:p>
        </p:txBody>
      </p:sp>
      <p:pic>
        <p:nvPicPr>
          <p:cNvPr id="2" name="Picture 1" descr="Smiling_Dog_Face.jpg"/>
          <p:cNvPicPr>
            <a:picLocks noChangeAspect="1"/>
          </p:cNvPicPr>
          <p:nvPr/>
        </p:nvPicPr>
        <p:blipFill>
          <a:blip r:embed="rId4">
            <a:alphaModFix amt="19000"/>
            <a:extLst>
              <a:ext uri="{28A0092B-C50C-407E-A947-70E740481C1C}">
                <a14:useLocalDpi xmlns:a14="http://schemas.microsoft.com/office/drawing/2010/main" val="0"/>
              </a:ext>
            </a:extLst>
          </a:blip>
          <a:stretch>
            <a:fillRect/>
          </a:stretch>
        </p:blipFill>
        <p:spPr>
          <a:xfrm>
            <a:off x="2948307" y="-180492"/>
            <a:ext cx="7844947" cy="6018972"/>
          </a:xfrm>
          <a:prstGeom prst="rect">
            <a:avLst/>
          </a:prstGeom>
        </p:spPr>
      </p:pic>
    </p:spTree>
    <p:extLst>
      <p:ext uri="{BB962C8B-B14F-4D97-AF65-F5344CB8AC3E}">
        <p14:creationId xmlns:p14="http://schemas.microsoft.com/office/powerpoint/2010/main" val="260380587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26 at 8.19.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43" y="1616559"/>
            <a:ext cx="8577018" cy="5082678"/>
          </a:xfrm>
          <a:prstGeom prst="rect">
            <a:avLst/>
          </a:prstGeom>
        </p:spPr>
      </p:pic>
      <p:pic>
        <p:nvPicPr>
          <p:cNvPr id="3" name="Picture 2" descr="Nike-Just-Do-It-40.jpg"/>
          <p:cNvPicPr>
            <a:picLocks noChangeAspect="1"/>
          </p:cNvPicPr>
          <p:nvPr/>
        </p:nvPicPr>
        <p:blipFill>
          <a:blip r:embed="rId4">
            <a:alphaModFix amt="23000"/>
            <a:extLst>
              <a:ext uri="{28A0092B-C50C-407E-A947-70E740481C1C}">
                <a14:useLocalDpi xmlns:a14="http://schemas.microsoft.com/office/drawing/2010/main" val="0"/>
              </a:ext>
            </a:extLst>
          </a:blip>
          <a:stretch>
            <a:fillRect/>
          </a:stretch>
        </p:blipFill>
        <p:spPr>
          <a:xfrm>
            <a:off x="-181434" y="-215360"/>
            <a:ext cx="11865514" cy="8899136"/>
          </a:xfrm>
          <a:prstGeom prst="rect">
            <a:avLst/>
          </a:prstGeom>
        </p:spPr>
      </p:pic>
      <p:sp>
        <p:nvSpPr>
          <p:cNvPr id="2" name="Title 1"/>
          <p:cNvSpPr>
            <a:spLocks noGrp="1"/>
          </p:cNvSpPr>
          <p:nvPr>
            <p:ph type="title"/>
          </p:nvPr>
        </p:nvSpPr>
        <p:spPr/>
        <p:txBody>
          <a:bodyPr>
            <a:normAutofit fontScale="90000"/>
          </a:bodyPr>
          <a:lstStyle/>
          <a:p>
            <a:r>
              <a:rPr lang="en-US" dirty="0" smtClean="0"/>
              <a:t>Do what I mean! </a:t>
            </a:r>
            <a:br>
              <a:rPr lang="en-US" dirty="0" smtClean="0"/>
            </a:br>
            <a:r>
              <a:rPr lang="en-US" dirty="0" smtClean="0"/>
              <a:t>Plugins and Declarative Builds		</a:t>
            </a:r>
            <a:endParaRPr lang="en-US" dirty="0"/>
          </a:p>
        </p:txBody>
      </p:sp>
    </p:spTree>
    <p:extLst>
      <p:ext uri="{BB962C8B-B14F-4D97-AF65-F5344CB8AC3E}">
        <p14:creationId xmlns:p14="http://schemas.microsoft.com/office/powerpoint/2010/main" val="858239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69073"/>
          </a:xfrm>
        </p:spPr>
        <p:txBody>
          <a:bodyPr>
            <a:normAutofit fontScale="90000"/>
          </a:bodyPr>
          <a:lstStyle/>
          <a:p>
            <a:r>
              <a:rPr lang="en-US" sz="4000" dirty="0" smtClean="0"/>
              <a:t>Java plugin task graph</a:t>
            </a:r>
            <a:endParaRPr lang="en-US" sz="4000" dirty="0"/>
          </a:p>
        </p:txBody>
      </p:sp>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0" y="669073"/>
            <a:ext cx="9143999" cy="3209283"/>
          </a:xfrm>
          <a:prstGeom prst="rect">
            <a:avLst/>
          </a:prstGeom>
          <a:noFill/>
          <a:ln>
            <a:noFill/>
          </a:ln>
        </p:spPr>
      </p:pic>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147415" y="4025778"/>
            <a:ext cx="8822239" cy="2832221"/>
          </a:xfrm>
          <a:prstGeom prst="rect">
            <a:avLst/>
          </a:prstGeom>
          <a:noFill/>
          <a:ln>
            <a:noFill/>
          </a:ln>
        </p:spPr>
      </p:pic>
      <p:sp>
        <p:nvSpPr>
          <p:cNvPr id="6" name="TextBox 5"/>
          <p:cNvSpPr txBox="1"/>
          <p:nvPr/>
        </p:nvSpPr>
        <p:spPr>
          <a:xfrm>
            <a:off x="4467817" y="3764954"/>
            <a:ext cx="4213864" cy="461665"/>
          </a:xfrm>
          <a:prstGeom prst="rect">
            <a:avLst/>
          </a:prstGeom>
          <a:noFill/>
        </p:spPr>
        <p:txBody>
          <a:bodyPr wrap="none" rtlCol="0">
            <a:spAutoFit/>
          </a:bodyPr>
          <a:lstStyle/>
          <a:p>
            <a:r>
              <a:rPr lang="en-US" sz="2400" dirty="0" smtClean="0"/>
              <a:t>Java plugin configurations </a:t>
            </a:r>
            <a:r>
              <a:rPr lang="en-US" sz="2400" dirty="0"/>
              <a:t>g</a:t>
            </a:r>
            <a:r>
              <a:rPr lang="en-US" sz="2400" dirty="0" smtClean="0"/>
              <a:t>raph</a:t>
            </a:r>
            <a:endParaRPr lang="en-US" sz="2400" dirty="0"/>
          </a:p>
        </p:txBody>
      </p:sp>
    </p:spTree>
    <p:extLst>
      <p:ext uri="{BB962C8B-B14F-4D97-AF65-F5344CB8AC3E}">
        <p14:creationId xmlns:p14="http://schemas.microsoft.com/office/powerpoint/2010/main" val="309087645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763"/>
            <a:ext cx="8229600" cy="771136"/>
          </a:xfrm>
        </p:spPr>
        <p:txBody>
          <a:bodyPr>
            <a:normAutofit/>
          </a:bodyPr>
          <a:lstStyle/>
          <a:p>
            <a:r>
              <a:rPr lang="en-US" dirty="0" smtClean="0"/>
              <a:t>Android Plugin</a:t>
            </a:r>
            <a:endParaRPr lang="en-US" dirty="0"/>
          </a:p>
        </p:txBody>
      </p:sp>
      <p:pic>
        <p:nvPicPr>
          <p:cNvPr id="3" name="Picture 2" descr="Screen Shot 2014-12-26 at 8.25.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77" y="929899"/>
            <a:ext cx="8229600" cy="5660618"/>
          </a:xfrm>
          <a:prstGeom prst="rect">
            <a:avLst/>
          </a:prstGeom>
        </p:spPr>
      </p:pic>
      <p:pic>
        <p:nvPicPr>
          <p:cNvPr id="4" name="Picture 3" descr="Paranoid_Android_Wallpaper_2_0_by_X_Malaria.jpg"/>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457200" y="805156"/>
            <a:ext cx="8376639" cy="5942278"/>
          </a:xfrm>
          <a:prstGeom prst="rect">
            <a:avLst/>
          </a:prstGeom>
        </p:spPr>
      </p:pic>
    </p:spTree>
    <p:extLst>
      <p:ext uri="{BB962C8B-B14F-4D97-AF65-F5344CB8AC3E}">
        <p14:creationId xmlns:p14="http://schemas.microsoft.com/office/powerpoint/2010/main" val="14870148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CLC_Logo_Stacked_Color_Ta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43" y="0"/>
            <a:ext cx="5386329" cy="3005945"/>
          </a:xfrm>
          <a:prstGeom prst="rect">
            <a:avLst/>
          </a:prstGeom>
        </p:spPr>
      </p:pic>
      <p:pic>
        <p:nvPicPr>
          <p:cNvPr id="3" name="Picture 2" descr="Library-Re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40" y="3005944"/>
            <a:ext cx="5843732" cy="3990973"/>
          </a:xfrm>
          <a:prstGeom prst="rect">
            <a:avLst/>
          </a:prstGeom>
        </p:spPr>
      </p:pic>
      <p:pic>
        <p:nvPicPr>
          <p:cNvPr id="6" name="Picture 5" descr="Screen Shot 2014-12-30 at 8.11.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3986" y="0"/>
            <a:ext cx="4370014" cy="6858000"/>
          </a:xfrm>
          <a:prstGeom prst="rect">
            <a:avLst/>
          </a:prstGeom>
        </p:spPr>
      </p:pic>
    </p:spTree>
    <p:extLst>
      <p:ext uri="{BB962C8B-B14F-4D97-AF65-F5344CB8AC3E}">
        <p14:creationId xmlns:p14="http://schemas.microsoft.com/office/powerpoint/2010/main" val="218899725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Management</a:t>
            </a:r>
            <a:endParaRPr lang="en-US" dirty="0"/>
          </a:p>
        </p:txBody>
      </p:sp>
      <p:pic>
        <p:nvPicPr>
          <p:cNvPr id="4" name="Picture 3" descr="damaged-bo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212" y="1589891"/>
            <a:ext cx="5559363" cy="5559363"/>
          </a:xfrm>
          <a:prstGeom prst="rect">
            <a:avLst/>
          </a:prstGeom>
        </p:spPr>
      </p:pic>
      <p:sp>
        <p:nvSpPr>
          <p:cNvPr id="3" name="Content Placeholder 2"/>
          <p:cNvSpPr>
            <a:spLocks noGrp="1"/>
          </p:cNvSpPr>
          <p:nvPr>
            <p:ph idx="1"/>
          </p:nvPr>
        </p:nvSpPr>
        <p:spPr/>
        <p:txBody>
          <a:bodyPr/>
          <a:lstStyle/>
          <a:p>
            <a:pPr marL="0" indent="0">
              <a:buNone/>
            </a:pPr>
            <a:r>
              <a:rPr lang="en-US" dirty="0"/>
              <a:t>W</a:t>
            </a:r>
            <a:r>
              <a:rPr lang="en-US" dirty="0" smtClean="0"/>
              <a:t>here did you get that anyway? </a:t>
            </a:r>
            <a:endParaRPr lang="en-US" dirty="0"/>
          </a:p>
        </p:txBody>
      </p:sp>
    </p:spTree>
    <p:extLst>
      <p:ext uri="{BB962C8B-B14F-4D97-AF65-F5344CB8AC3E}">
        <p14:creationId xmlns:p14="http://schemas.microsoft.com/office/powerpoint/2010/main" val="11701328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302663901_30fed9707b_z.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04537" y="-383096"/>
            <a:ext cx="11219617" cy="7450527"/>
          </a:xfrm>
          <a:prstGeom prst="rect">
            <a:avLst/>
          </a:prstGeom>
        </p:spPr>
      </p:pic>
      <p:sp>
        <p:nvSpPr>
          <p:cNvPr id="2" name="Title 1"/>
          <p:cNvSpPr>
            <a:spLocks noGrp="1"/>
          </p:cNvSpPr>
          <p:nvPr>
            <p:ph type="title"/>
          </p:nvPr>
        </p:nvSpPr>
        <p:spPr/>
        <p:txBody>
          <a:bodyPr/>
          <a:lstStyle/>
          <a:p>
            <a:r>
              <a:rPr lang="en-US"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Repositories	</a:t>
            </a: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3" name="Content Placeholder 2"/>
          <p:cNvSpPr>
            <a:spLocks noGrp="1"/>
          </p:cNvSpPr>
          <p:nvPr>
            <p:ph idx="4294967295"/>
          </p:nvPr>
        </p:nvSpPr>
        <p:spPr>
          <a:xfrm>
            <a:off x="0" y="1077322"/>
            <a:ext cx="8229600" cy="5048842"/>
          </a:xfrm>
        </p:spPr>
        <p:txBody>
          <a:bodyPr>
            <a:scene3d>
              <a:camera prst="orthographicFront"/>
              <a:lightRig rig="soft" dir="t">
                <a:rot lat="0" lon="0" rev="10800000"/>
              </a:lightRig>
            </a:scene3d>
            <a:sp3d>
              <a:bevelT w="27940" h="12700"/>
              <a:contourClr>
                <a:srgbClr val="DDDDDD"/>
              </a:contourClr>
            </a:sp3d>
          </a:bodyPr>
          <a:lstStyle/>
          <a:p>
            <a:pPr lvl="1">
              <a:buFont typeface="Arial"/>
              <a:buChar char="•"/>
            </a:pPr>
            <a:r>
              <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Maven</a:t>
            </a:r>
          </a:p>
          <a:p>
            <a:pPr lvl="1">
              <a:buFont typeface="Arial"/>
              <a:buChar char="•"/>
            </a:pPr>
            <a:r>
              <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Ivy</a:t>
            </a:r>
          </a:p>
          <a:p>
            <a:pPr lvl="1">
              <a:buFont typeface="Arial"/>
              <a:buChar char="•"/>
            </a:pPr>
            <a:r>
              <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File System</a:t>
            </a:r>
          </a:p>
          <a:p>
            <a:endParaRPr lang="en-US" b="1" spc="150" dirty="0">
              <a:ln w="11430"/>
              <a:solidFill>
                <a:srgbClr val="F8F8F8"/>
              </a:solidFill>
              <a:effectLst>
                <a:outerShdw blurRad="25400" algn="tl" rotWithShape="0">
                  <a:srgbClr val="000000">
                    <a:alpha val="43000"/>
                  </a:srgbClr>
                </a:outerShdw>
              </a:effectLst>
            </a:endParaRPr>
          </a:p>
        </p:txBody>
      </p:sp>
      <p:pic>
        <p:nvPicPr>
          <p:cNvPr id="4" name="Picture 3" descr="Screen Shot 2014-12-26 at 9.13.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074" y="3400381"/>
            <a:ext cx="7692526" cy="2952587"/>
          </a:xfrm>
          <a:prstGeom prst="rect">
            <a:avLst/>
          </a:prstGeom>
        </p:spPr>
      </p:pic>
    </p:spTree>
    <p:extLst>
      <p:ext uri="{BB962C8B-B14F-4D97-AF65-F5344CB8AC3E}">
        <p14:creationId xmlns:p14="http://schemas.microsoft.com/office/powerpoint/2010/main" val="37707496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ne-networ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23" y="-88250"/>
            <a:ext cx="10782999" cy="6946250"/>
          </a:xfrm>
          <a:prstGeom prst="rect">
            <a:avLst/>
          </a:prstGeom>
        </p:spPr>
      </p:pic>
      <p:pic>
        <p:nvPicPr>
          <p:cNvPr id="4" name="Picture 3" descr="Screen Shot 2014-12-27 at 10.36.04 AM.png"/>
          <p:cNvPicPr>
            <a:picLocks noChangeAspect="1"/>
          </p:cNvPicPr>
          <p:nvPr/>
        </p:nvPicPr>
        <p:blipFill>
          <a:blip r:embed="rId4">
            <a:alphaModFix amt="95000"/>
            <a:extLst>
              <a:ext uri="{28A0092B-C50C-407E-A947-70E740481C1C}">
                <a14:useLocalDpi xmlns:a14="http://schemas.microsoft.com/office/drawing/2010/main" val="0"/>
              </a:ext>
            </a:extLst>
          </a:blip>
          <a:stretch>
            <a:fillRect/>
          </a:stretch>
        </p:blipFill>
        <p:spPr>
          <a:xfrm>
            <a:off x="283411" y="2268045"/>
            <a:ext cx="8747192" cy="2869076"/>
          </a:xfrm>
          <a:prstGeom prst="rect">
            <a:avLst/>
          </a:prstGeom>
        </p:spPr>
      </p:pic>
      <p:pic>
        <p:nvPicPr>
          <p:cNvPr id="5" name="Picture 4" descr="Screen Shot 2015-01-01 at 10.56.15 PM.png"/>
          <p:cNvPicPr>
            <a:picLocks noChangeAspect="1"/>
          </p:cNvPicPr>
          <p:nvPr/>
        </p:nvPicPr>
        <p:blipFill>
          <a:blip r:embed="rId5">
            <a:alphaModFix amt="96000"/>
            <a:extLst>
              <a:ext uri="{28A0092B-C50C-407E-A947-70E740481C1C}">
                <a14:useLocalDpi xmlns:a14="http://schemas.microsoft.com/office/drawing/2010/main" val="0"/>
              </a:ext>
            </a:extLst>
          </a:blip>
          <a:stretch>
            <a:fillRect/>
          </a:stretch>
        </p:blipFill>
        <p:spPr>
          <a:xfrm>
            <a:off x="2400300" y="481492"/>
            <a:ext cx="4330700" cy="1028700"/>
          </a:xfrm>
          <a:prstGeom prst="rect">
            <a:avLst/>
          </a:prstGeom>
        </p:spPr>
      </p:pic>
    </p:spTree>
    <p:extLst>
      <p:ext uri="{BB962C8B-B14F-4D97-AF65-F5344CB8AC3E}">
        <p14:creationId xmlns:p14="http://schemas.microsoft.com/office/powerpoint/2010/main" val="123585881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D6DEFF"/>
          </a:solidFill>
          <a:effectLst>
            <a:glow rad="101600">
              <a:schemeClr val="accent1">
                <a:lumMod val="60000"/>
                <a:lumOff val="4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1006807"/>
          </a:xfrm>
        </p:spPr>
        <p:txBody>
          <a:bodyPr>
            <a:normAutofit/>
          </a:bodyPr>
          <a:lstStyle/>
          <a:p>
            <a:r>
              <a:rPr lang="en-US" dirty="0" smtClean="0"/>
              <a:t>Configurations (aka scopes)</a:t>
            </a:r>
            <a:endParaRPr lang="en-US" dirty="0"/>
          </a:p>
        </p:txBody>
      </p:sp>
      <p:sp>
        <p:nvSpPr>
          <p:cNvPr id="3" name="Content Placeholder 2"/>
          <p:cNvSpPr>
            <a:spLocks noGrp="1"/>
          </p:cNvSpPr>
          <p:nvPr>
            <p:ph idx="1"/>
          </p:nvPr>
        </p:nvSpPr>
        <p:spPr>
          <a:xfrm>
            <a:off x="457200" y="1598971"/>
            <a:ext cx="8229600" cy="5046400"/>
          </a:xfrm>
        </p:spPr>
        <p:txBody>
          <a:bodyPr>
            <a:normAutofit/>
          </a:bodyPr>
          <a:lstStyle/>
          <a:p>
            <a:endParaRPr lang="en-US" dirty="0" smtClean="0"/>
          </a:p>
          <a:p>
            <a:endParaRPr lang="en-US" dirty="0"/>
          </a:p>
          <a:p>
            <a:endParaRPr lang="en-US" dirty="0" smtClean="0"/>
          </a:p>
          <a:p>
            <a:endParaRPr lang="en-US" dirty="0"/>
          </a:p>
          <a:p>
            <a:endParaRPr lang="en-US" dirty="0" smtClean="0"/>
          </a:p>
          <a:p>
            <a:pPr marL="0" indent="0">
              <a:buNone/>
            </a:pPr>
            <a:r>
              <a:rPr lang="en-US" sz="3000" dirty="0" smtClean="0"/>
              <a:t>Collection of Dependencies and Artifacts</a:t>
            </a:r>
            <a:endParaRPr lang="en-US" sz="3000" dirty="0"/>
          </a:p>
          <a:p>
            <a:pPr marL="0" indent="0">
              <a:buNone/>
            </a:pPr>
            <a:r>
              <a:rPr lang="en-US" sz="3000" dirty="0" smtClean="0"/>
              <a:t>Defined by Plugins and custom configurations</a:t>
            </a:r>
          </a:p>
          <a:p>
            <a:endParaRPr lang="en-US" dirty="0"/>
          </a:p>
        </p:txBody>
      </p:sp>
      <p:pic>
        <p:nvPicPr>
          <p:cNvPr id="4" name="Picture 3" descr="Screen Shot 2014-12-27 at 10.48.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8" y="1281446"/>
            <a:ext cx="8973905" cy="2744334"/>
          </a:xfrm>
          <a:prstGeom prst="rect">
            <a:avLst/>
          </a:prstGeom>
        </p:spPr>
      </p:pic>
    </p:spTree>
    <p:extLst>
      <p:ext uri="{BB962C8B-B14F-4D97-AF65-F5344CB8AC3E}">
        <p14:creationId xmlns:p14="http://schemas.microsoft.com/office/powerpoint/2010/main" val="3364148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Packaging</a:t>
            </a:r>
            <a:endParaRPr lang="en-US" dirty="0"/>
          </a:p>
        </p:txBody>
      </p:sp>
      <p:pic>
        <p:nvPicPr>
          <p:cNvPr id="6" name="Picture 5" descr="Screen Shot 2014-12-27 at 11.24.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849" y="1543950"/>
            <a:ext cx="8599697" cy="5094386"/>
          </a:xfrm>
          <a:prstGeom prst="rect">
            <a:avLst/>
          </a:prstGeom>
        </p:spPr>
      </p:pic>
      <p:pic>
        <p:nvPicPr>
          <p:cNvPr id="2" name="Picture 1" descr="boxes.jpg"/>
          <p:cNvPicPr>
            <a:picLocks noChangeAspect="1"/>
          </p:cNvPicPr>
          <p:nvPr/>
        </p:nvPicPr>
        <p:blipFill>
          <a:blip r:embed="rId4">
            <a:alphaModFix amt="22000"/>
            <a:extLst>
              <a:ext uri="{28A0092B-C50C-407E-A947-70E740481C1C}">
                <a14:useLocalDpi xmlns:a14="http://schemas.microsoft.com/office/drawing/2010/main" val="0"/>
              </a:ext>
            </a:extLst>
          </a:blip>
          <a:stretch>
            <a:fillRect/>
          </a:stretch>
        </p:blipFill>
        <p:spPr>
          <a:xfrm>
            <a:off x="4722199" y="997939"/>
            <a:ext cx="4646765" cy="5942278"/>
          </a:xfrm>
          <a:prstGeom prst="rect">
            <a:avLst/>
          </a:prstGeom>
        </p:spPr>
      </p:pic>
    </p:spTree>
    <p:extLst>
      <p:ext uri="{BB962C8B-B14F-4D97-AF65-F5344CB8AC3E}">
        <p14:creationId xmlns:p14="http://schemas.microsoft.com/office/powerpoint/2010/main" val="204867859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ublish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30647"/>
            <a:ext cx="9144000" cy="7103142"/>
          </a:xfrm>
          <a:prstGeom prst="rect">
            <a:avLst/>
          </a:prstGeom>
        </p:spPr>
      </p:pic>
      <p:sp>
        <p:nvSpPr>
          <p:cNvPr id="2" name="Title 1"/>
          <p:cNvSpPr>
            <a:spLocks noGrp="1"/>
          </p:cNvSpPr>
          <p:nvPr>
            <p:ph type="title"/>
          </p:nvPr>
        </p:nvSpPr>
        <p:spPr>
          <a:xfrm>
            <a:off x="457200" y="79383"/>
            <a:ext cx="8229600" cy="532990"/>
          </a:xfrm>
        </p:spPr>
        <p:txBody>
          <a:bodyPr>
            <a:normAutofit fontScale="90000"/>
          </a:bodyPr>
          <a:lstStyle/>
          <a:p>
            <a:r>
              <a:rPr lang="en-US" dirty="0" smtClean="0"/>
              <a:t>Publishing	</a:t>
            </a:r>
            <a:endParaRPr lang="en-US" dirty="0"/>
          </a:p>
        </p:txBody>
      </p:sp>
      <p:pic>
        <p:nvPicPr>
          <p:cNvPr id="3" name="Picture 2" descr="Screen Shot 2014-12-27 at 11.34.1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97" y="737115"/>
            <a:ext cx="6316178" cy="2869075"/>
          </a:xfrm>
          <a:prstGeom prst="rect">
            <a:avLst/>
          </a:prstGeom>
        </p:spPr>
      </p:pic>
      <p:pic>
        <p:nvPicPr>
          <p:cNvPr id="4" name="Picture 3" descr="Screen Shot 2014-12-27 at 11.34.4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397" y="3924694"/>
            <a:ext cx="6316178" cy="2933306"/>
          </a:xfrm>
          <a:prstGeom prst="rect">
            <a:avLst/>
          </a:prstGeom>
        </p:spPr>
      </p:pic>
      <p:sp>
        <p:nvSpPr>
          <p:cNvPr id="8" name="TextBox 7"/>
          <p:cNvSpPr txBox="1"/>
          <p:nvPr/>
        </p:nvSpPr>
        <p:spPr>
          <a:xfrm>
            <a:off x="4830685" y="921781"/>
            <a:ext cx="2075154" cy="369332"/>
          </a:xfrm>
          <a:prstGeom prst="rect">
            <a:avLst/>
          </a:prstGeom>
          <a:noFill/>
        </p:spPr>
        <p:txBody>
          <a:bodyPr wrap="square" rtlCol="0">
            <a:spAutoFit/>
          </a:bodyPr>
          <a:lstStyle/>
          <a:p>
            <a:r>
              <a:rPr lang="en-US" b="1" dirty="0" smtClean="0">
                <a:solidFill>
                  <a:schemeClr val="bg1"/>
                </a:solidFill>
              </a:rPr>
              <a:t>      “old way”</a:t>
            </a:r>
            <a:endParaRPr lang="en-US" b="1" dirty="0">
              <a:solidFill>
                <a:schemeClr val="bg1"/>
              </a:solidFill>
            </a:endParaRPr>
          </a:p>
        </p:txBody>
      </p:sp>
      <p:sp>
        <p:nvSpPr>
          <p:cNvPr id="9" name="TextBox 8"/>
          <p:cNvSpPr txBox="1"/>
          <p:nvPr/>
        </p:nvSpPr>
        <p:spPr>
          <a:xfrm>
            <a:off x="4581213" y="4105161"/>
            <a:ext cx="2143192" cy="646331"/>
          </a:xfrm>
          <a:prstGeom prst="rect">
            <a:avLst/>
          </a:prstGeom>
          <a:noFill/>
        </p:spPr>
        <p:txBody>
          <a:bodyPr wrap="square" rtlCol="0">
            <a:spAutoFit/>
          </a:bodyPr>
          <a:lstStyle/>
          <a:p>
            <a:r>
              <a:rPr lang="en-US" b="1" dirty="0" smtClean="0">
                <a:solidFill>
                  <a:srgbClr val="FFFFFF"/>
                </a:solidFill>
              </a:rPr>
              <a:t>new maven-publish plugin</a:t>
            </a:r>
            <a:endParaRPr lang="en-US" b="1" dirty="0">
              <a:solidFill>
                <a:srgbClr val="FFFFFF"/>
              </a:solidFill>
            </a:endParaRPr>
          </a:p>
        </p:txBody>
      </p:sp>
    </p:spTree>
    <p:extLst>
      <p:ext uri="{BB962C8B-B14F-4D97-AF65-F5344CB8AC3E}">
        <p14:creationId xmlns:p14="http://schemas.microsoft.com/office/powerpoint/2010/main" val="337199495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2"/>
            <a:ext cx="8229600" cy="646392"/>
          </a:xfrm>
        </p:spPr>
        <p:txBody>
          <a:bodyPr>
            <a:normAutofit fontScale="90000"/>
          </a:bodyPr>
          <a:lstStyle/>
          <a:p>
            <a:r>
              <a:rPr lang="en-US" dirty="0" smtClean="0"/>
              <a:t>Lazy file collections </a:t>
            </a:r>
            <a:endParaRPr lang="en-US" dirty="0"/>
          </a:p>
        </p:txBody>
      </p:sp>
      <p:sp>
        <p:nvSpPr>
          <p:cNvPr id="3" name="Content Placeholder 2"/>
          <p:cNvSpPr>
            <a:spLocks noGrp="1"/>
          </p:cNvSpPr>
          <p:nvPr>
            <p:ph idx="1"/>
          </p:nvPr>
        </p:nvSpPr>
        <p:spPr>
          <a:xfrm>
            <a:off x="457200" y="725774"/>
            <a:ext cx="8229600" cy="5400389"/>
          </a:xfrm>
        </p:spPr>
        <p:txBody>
          <a:bodyPr>
            <a:normAutofit/>
          </a:bodyPr>
          <a:lstStyle/>
          <a:p>
            <a:r>
              <a:rPr lang="en-US" sz="2800" dirty="0" smtClean="0"/>
              <a:t>File Collection</a:t>
            </a:r>
          </a:p>
          <a:p>
            <a:endParaRPr lang="en-US" sz="2800" dirty="0" smtClean="0"/>
          </a:p>
        </p:txBody>
      </p:sp>
      <p:pic>
        <p:nvPicPr>
          <p:cNvPr id="4" name="Picture 3" descr="Screen Shot 2014-12-28 at 10.46.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907" y="1440209"/>
            <a:ext cx="7518808" cy="5062164"/>
          </a:xfrm>
          <a:prstGeom prst="rect">
            <a:avLst/>
          </a:prstGeom>
        </p:spPr>
      </p:pic>
      <p:pic>
        <p:nvPicPr>
          <p:cNvPr id="5" name="Picture 4" descr="homer_sleeping1.jpg"/>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934013" y="1440209"/>
            <a:ext cx="11766380" cy="7249653"/>
          </a:xfrm>
          <a:prstGeom prst="rect">
            <a:avLst/>
          </a:prstGeom>
        </p:spPr>
      </p:pic>
    </p:spTree>
    <p:extLst>
      <p:ext uri="{BB962C8B-B14F-4D97-AF65-F5344CB8AC3E}">
        <p14:creationId xmlns:p14="http://schemas.microsoft.com/office/powerpoint/2010/main" val="24514103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Lifecycle	</a:t>
            </a:r>
            <a:endParaRPr lang="en-US" dirty="0"/>
          </a:p>
        </p:txBody>
      </p:sp>
      <p:sp>
        <p:nvSpPr>
          <p:cNvPr id="4" name="Content Placeholder 3"/>
          <p:cNvSpPr>
            <a:spLocks noGrp="1"/>
          </p:cNvSpPr>
          <p:nvPr>
            <p:ph idx="1"/>
          </p:nvPr>
        </p:nvSpPr>
        <p:spPr/>
        <p:txBody>
          <a:bodyPr/>
          <a:lstStyle/>
          <a:p>
            <a:pPr marL="514350" indent="-514350">
              <a:buFont typeface="+mj-lt"/>
              <a:buAutoNum type="arabicPeriod"/>
            </a:pPr>
            <a:r>
              <a:rPr lang="en-US" dirty="0" smtClean="0"/>
              <a:t>Initialization</a:t>
            </a:r>
          </a:p>
          <a:p>
            <a:pPr marL="514350" indent="-514350">
              <a:buFont typeface="+mj-lt"/>
              <a:buAutoNum type="arabicPeriod"/>
            </a:pPr>
            <a:r>
              <a:rPr lang="en-US" dirty="0" smtClean="0"/>
              <a:t>Configuration</a:t>
            </a:r>
          </a:p>
          <a:p>
            <a:pPr marL="514350" indent="-514350">
              <a:buFont typeface="+mj-lt"/>
              <a:buAutoNum type="arabicPeriod"/>
            </a:pPr>
            <a:r>
              <a:rPr lang="en-US" dirty="0" smtClean="0"/>
              <a:t>Execution</a:t>
            </a:r>
            <a:endParaRPr lang="en-US" dirty="0"/>
          </a:p>
        </p:txBody>
      </p:sp>
      <p:pic>
        <p:nvPicPr>
          <p:cNvPr id="2" name="Picture 1" descr="9234187037_7d5343d194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227" y="1600200"/>
            <a:ext cx="5073425" cy="5253109"/>
          </a:xfrm>
          <a:prstGeom prst="rect">
            <a:avLst/>
          </a:prstGeom>
        </p:spPr>
      </p:pic>
    </p:spTree>
    <p:extLst>
      <p:ext uri="{BB962C8B-B14F-4D97-AF65-F5344CB8AC3E}">
        <p14:creationId xmlns:p14="http://schemas.microsoft.com/office/powerpoint/2010/main" val="198755551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03 at 5.07.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351"/>
            <a:ext cx="4214730" cy="1281444"/>
          </a:xfrm>
          <a:prstGeom prst="rect">
            <a:avLst/>
          </a:prstGeom>
        </p:spPr>
      </p:pic>
      <p:sp>
        <p:nvSpPr>
          <p:cNvPr id="2" name="Title 1"/>
          <p:cNvSpPr>
            <a:spLocks noGrp="1"/>
          </p:cNvSpPr>
          <p:nvPr>
            <p:ph type="title"/>
          </p:nvPr>
        </p:nvSpPr>
        <p:spPr>
          <a:xfrm>
            <a:off x="457200" y="274638"/>
            <a:ext cx="8229600" cy="1006807"/>
          </a:xfrm>
        </p:spPr>
        <p:txBody>
          <a:bodyPr>
            <a:normAutofit/>
          </a:bodyPr>
          <a:lstStyle/>
          <a:p>
            <a:pPr algn="r"/>
            <a:r>
              <a:rPr lang="en-US" sz="2000" dirty="0" smtClean="0"/>
              <a:t> </a:t>
            </a:r>
            <a:r>
              <a:rPr lang="en-US" sz="2000" dirty="0">
                <a:hlinkClick r:id="rId4"/>
              </a:rPr>
              <a:t>http://www.gradle.org/documentation</a:t>
            </a:r>
            <a:r>
              <a:rPr lang="en-US" sz="2000" dirty="0"/>
              <a:t/>
            </a:r>
            <a:br>
              <a:rPr lang="en-US" sz="2000" dirty="0"/>
            </a:br>
            <a:endParaRPr lang="en-US" sz="2000" dirty="0"/>
          </a:p>
        </p:txBody>
      </p:sp>
      <p:sp>
        <p:nvSpPr>
          <p:cNvPr id="3" name="Content Placeholder 2"/>
          <p:cNvSpPr>
            <a:spLocks noGrp="1"/>
          </p:cNvSpPr>
          <p:nvPr>
            <p:ph idx="1"/>
          </p:nvPr>
        </p:nvSpPr>
        <p:spPr>
          <a:xfrm>
            <a:off x="457200" y="1281446"/>
            <a:ext cx="8229600" cy="4844718"/>
          </a:xfrm>
        </p:spPr>
        <p:txBody>
          <a:bodyPr>
            <a:normAutofit/>
          </a:bodyPr>
          <a:lstStyle/>
          <a:p>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Users </a:t>
            </a:r>
            <a:r>
              <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Guide </a:t>
            </a:r>
            <a:r>
              <a:rPr lang="en-US" sz="2400" dirty="0"/>
              <a:t>– High level descriptions  / examples</a:t>
            </a:r>
          </a:p>
          <a:p>
            <a:r>
              <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DSL</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t>
            </a:r>
            <a:r>
              <a:rPr lang="en-US" sz="2400" dirty="0"/>
              <a:t>– Full descriptions of the DSL that you interact with in your build script</a:t>
            </a:r>
          </a:p>
          <a:p>
            <a:r>
              <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Java/Groovy Doc </a:t>
            </a:r>
            <a:r>
              <a:rPr lang="en-US" sz="2400" dirty="0"/>
              <a:t>– </a:t>
            </a:r>
            <a:r>
              <a:rPr lang="en-US" sz="2400" dirty="0" err="1"/>
              <a:t>javadoc</a:t>
            </a:r>
            <a:r>
              <a:rPr lang="en-US" sz="2400" dirty="0"/>
              <a:t> level guide so you can interact with the objects on a code level</a:t>
            </a:r>
          </a:p>
          <a:p>
            <a:r>
              <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S</a:t>
            </a:r>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amples</a:t>
            </a:r>
            <a:r>
              <a:rPr lang="en-US" sz="2400" dirty="0" smtClean="0"/>
              <a:t> in the </a:t>
            </a:r>
            <a:r>
              <a:rPr lang="en-US" sz="2400" dirty="0" err="1" smtClean="0"/>
              <a:t>Gradle</a:t>
            </a:r>
            <a:r>
              <a:rPr lang="en-US" sz="2400" dirty="0" smtClean="0"/>
              <a:t> </a:t>
            </a:r>
            <a:r>
              <a:rPr lang="en-US" sz="2400" dirty="0" err="1" smtClean="0"/>
              <a:t>Distro</a:t>
            </a:r>
            <a:endParaRPr lang="en-US" sz="2400" dirty="0" smtClean="0"/>
          </a:p>
          <a:p>
            <a:r>
              <a:rPr lang="en-US" sz="43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Android </a:t>
            </a:r>
            <a:r>
              <a:rPr lang="en-US" sz="2400" dirty="0" smtClean="0"/>
              <a:t>documentation</a:t>
            </a:r>
          </a:p>
          <a:p>
            <a:pPr marL="457200" lvl="3" indent="0">
              <a:buNone/>
            </a:pPr>
            <a:r>
              <a:rPr lang="en-US" dirty="0" smtClean="0">
                <a:hlinkClick r:id="rId5"/>
              </a:rPr>
              <a:t>http</a:t>
            </a:r>
            <a:r>
              <a:rPr lang="en-US" dirty="0">
                <a:hlinkClick r:id="rId5"/>
              </a:rPr>
              <a:t>://tools.android.com/tech-docs/new-build-system/user-</a:t>
            </a:r>
            <a:r>
              <a:rPr lang="en-US" dirty="0" smtClean="0">
                <a:hlinkClick r:id="rId5"/>
              </a:rPr>
              <a:t>guide</a:t>
            </a:r>
            <a:endParaRPr lang="en-US" dirty="0" smtClean="0"/>
          </a:p>
          <a:p>
            <a:pPr marL="342900" lvl="2" indent="-342900"/>
            <a:endParaRPr lang="en-US" dirty="0"/>
          </a:p>
          <a:p>
            <a:endParaRPr lang="en-US" sz="2400" dirty="0"/>
          </a:p>
        </p:txBody>
      </p:sp>
    </p:spTree>
    <p:extLst>
      <p:ext uri="{BB962C8B-B14F-4D97-AF65-F5344CB8AC3E}">
        <p14:creationId xmlns:p14="http://schemas.microsoft.com/office/powerpoint/2010/main" val="272068518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63" y="498970"/>
            <a:ext cx="8079313" cy="5806194"/>
          </a:xfrm>
          <a:prstGeom prst="rect">
            <a:avLst/>
          </a:prstGeom>
        </p:spPr>
      </p:pic>
    </p:spTree>
    <p:extLst>
      <p:ext uri="{BB962C8B-B14F-4D97-AF65-F5344CB8AC3E}">
        <p14:creationId xmlns:p14="http://schemas.microsoft.com/office/powerpoint/2010/main" val="143524969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sp_ncaa_football__sugar_bowl-ohio_state_vs_alabam_6973858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741"/>
            <a:ext cx="10996504" cy="7700010"/>
          </a:xfrm>
          <a:prstGeom prst="rect">
            <a:avLst/>
          </a:prstGeom>
        </p:spPr>
      </p:pic>
      <p:sp>
        <p:nvSpPr>
          <p:cNvPr id="2" name="Title 1"/>
          <p:cNvSpPr>
            <a:spLocks noGrp="1"/>
          </p:cNvSpPr>
          <p:nvPr>
            <p:ph type="title"/>
          </p:nvPr>
        </p:nvSpPr>
        <p:spPr>
          <a:xfrm>
            <a:off x="457200" y="-328866"/>
            <a:ext cx="8229600" cy="1247424"/>
          </a:xfrm>
        </p:spPr>
        <p:txBody>
          <a:bodyPr/>
          <a:lstStyle/>
          <a:p>
            <a:pPr algn="l"/>
            <a:r>
              <a:rPr lang="en-US" dirty="0" smtClean="0">
                <a:solidFill>
                  <a:srgbClr val="FFFFFF"/>
                </a:solidFill>
              </a:rPr>
              <a:t>Agenda</a:t>
            </a:r>
            <a:endParaRPr lang="en-US" dirty="0">
              <a:solidFill>
                <a:srgbClr val="FFFFFF"/>
              </a:solidFill>
            </a:endParaRPr>
          </a:p>
        </p:txBody>
      </p:sp>
      <p:sp>
        <p:nvSpPr>
          <p:cNvPr id="3" name="Content Placeholder 2"/>
          <p:cNvSpPr>
            <a:spLocks noGrp="1"/>
          </p:cNvSpPr>
          <p:nvPr>
            <p:ph idx="1"/>
          </p:nvPr>
        </p:nvSpPr>
        <p:spPr>
          <a:xfrm>
            <a:off x="306170" y="1065981"/>
            <a:ext cx="8380630" cy="5060182"/>
          </a:xfrm>
        </p:spPr>
        <p:txBody>
          <a:bodyPr/>
          <a:lstStyle/>
          <a:p>
            <a:r>
              <a:rPr lang="en-US" dirty="0" smtClean="0">
                <a:solidFill>
                  <a:srgbClr val="FFFFFF"/>
                </a:solidFill>
              </a:rPr>
              <a:t>Basics</a:t>
            </a:r>
          </a:p>
          <a:p>
            <a:r>
              <a:rPr lang="en-US" dirty="0" smtClean="0">
                <a:solidFill>
                  <a:srgbClr val="FFFFFF"/>
                </a:solidFill>
              </a:rPr>
              <a:t>Deeper</a:t>
            </a:r>
          </a:p>
          <a:p>
            <a:r>
              <a:rPr lang="en-US" dirty="0" smtClean="0">
                <a:solidFill>
                  <a:srgbClr val="FFFFFF"/>
                </a:solidFill>
              </a:rPr>
              <a:t>Good  Thoughts</a:t>
            </a:r>
          </a:p>
          <a:p>
            <a:pPr marL="0" indent="0">
              <a:buNone/>
            </a:pPr>
            <a:endParaRPr lang="en-US" dirty="0">
              <a:solidFill>
                <a:srgbClr val="FFFFFF"/>
              </a:solidFill>
            </a:endParaRPr>
          </a:p>
          <a:p>
            <a:pPr marL="0" indent="0">
              <a:buNone/>
            </a:pPr>
            <a:r>
              <a:rPr lang="en-US" dirty="0" smtClean="0">
                <a:solidFill>
                  <a:srgbClr val="FFFFFF"/>
                </a:solidFill>
              </a:rPr>
              <a:t>Future </a:t>
            </a:r>
          </a:p>
          <a:p>
            <a:pPr marL="0" indent="0">
              <a:buNone/>
            </a:pPr>
            <a:r>
              <a:rPr lang="en-US" dirty="0" smtClean="0">
                <a:solidFill>
                  <a:srgbClr val="FFFFFF"/>
                </a:solidFill>
              </a:rPr>
              <a:t>W</a:t>
            </a:r>
            <a:r>
              <a:rPr lang="en-US" dirty="0" smtClean="0">
                <a:solidFill>
                  <a:srgbClr val="FFFFFF"/>
                </a:solidFill>
              </a:rPr>
              <a:t>here to </a:t>
            </a:r>
            <a:r>
              <a:rPr lang="en-US" dirty="0" smtClean="0">
                <a:solidFill>
                  <a:srgbClr val="FFFFFF"/>
                </a:solidFill>
              </a:rPr>
              <a:t>learn more</a:t>
            </a:r>
            <a:endParaRPr lang="en-US" dirty="0">
              <a:solidFill>
                <a:srgbClr val="FFFFFF"/>
              </a:solidFill>
            </a:endParaRPr>
          </a:p>
        </p:txBody>
      </p:sp>
    </p:spTree>
    <p:extLst>
      <p:ext uri="{BB962C8B-B14F-4D97-AF65-F5344CB8AC3E}">
        <p14:creationId xmlns:p14="http://schemas.microsoft.com/office/powerpoint/2010/main" val="24684140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evis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15714">
            <a:off x="5526933" y="4371359"/>
            <a:ext cx="3805213" cy="2434573"/>
          </a:xfrm>
          <a:prstGeom prst="rect">
            <a:avLst/>
          </a:prstGeom>
        </p:spPr>
      </p:pic>
      <p:sp>
        <p:nvSpPr>
          <p:cNvPr id="2" name="Title 1"/>
          <p:cNvSpPr>
            <a:spLocks noGrp="1"/>
          </p:cNvSpPr>
          <p:nvPr>
            <p:ph type="title"/>
          </p:nvPr>
        </p:nvSpPr>
        <p:spPr/>
        <p:txBody>
          <a:bodyPr>
            <a:normAutofit/>
          </a:bodyPr>
          <a:lstStyle/>
          <a:p>
            <a:r>
              <a:rPr lang="en-US" dirty="0" smtClean="0"/>
              <a:t>Configurations revisited</a:t>
            </a:r>
            <a:endParaRPr lang="en-US" dirty="0"/>
          </a:p>
        </p:txBody>
      </p:sp>
      <p:pic>
        <p:nvPicPr>
          <p:cNvPr id="3" name="Picture 2" descr="Screen Shot 2014-12-27 at 8.49.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33075"/>
            <a:ext cx="8444415" cy="2852928"/>
          </a:xfrm>
          <a:prstGeom prst="rect">
            <a:avLst/>
          </a:prstGeom>
        </p:spPr>
      </p:pic>
    </p:spTree>
    <p:extLst>
      <p:ext uri="{BB962C8B-B14F-4D97-AF65-F5344CB8AC3E}">
        <p14:creationId xmlns:p14="http://schemas.microsoft.com/office/powerpoint/2010/main" val="173933122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Rwall000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
            <a:ext cx="9131300" cy="6848475"/>
          </a:xfrm>
          <a:prstGeom prst="rect">
            <a:avLst/>
          </a:prstGeom>
        </p:spPr>
      </p:pic>
      <p:sp>
        <p:nvSpPr>
          <p:cNvPr id="2" name="Title 1"/>
          <p:cNvSpPr>
            <a:spLocks noGrp="1"/>
          </p:cNvSpPr>
          <p:nvPr>
            <p:ph type="title"/>
          </p:nvPr>
        </p:nvSpPr>
        <p:spPr/>
        <p:txBody>
          <a:bodyPr/>
          <a:lstStyle/>
          <a:p>
            <a:r>
              <a:rPr lang="en-US" dirty="0" err="1" smtClean="0"/>
              <a:t>buildscript</a:t>
            </a:r>
            <a:r>
              <a:rPr lang="en-US" dirty="0"/>
              <a:t> </a:t>
            </a:r>
            <a:r>
              <a:rPr lang="en-US" dirty="0" smtClean="0"/>
              <a:t>code block</a:t>
            </a:r>
            <a:endParaRPr lang="en-US" dirty="0"/>
          </a:p>
        </p:txBody>
      </p:sp>
      <p:pic>
        <p:nvPicPr>
          <p:cNvPr id="4" name="Picture 3" descr="Screen Shot 2014-12-27 at 9.39.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94" y="1746394"/>
            <a:ext cx="8785371" cy="3314851"/>
          </a:xfrm>
          <a:prstGeom prst="rect">
            <a:avLst/>
          </a:prstGeom>
        </p:spPr>
      </p:pic>
    </p:spTree>
    <p:extLst>
      <p:ext uri="{BB962C8B-B14F-4D97-AF65-F5344CB8AC3E}">
        <p14:creationId xmlns:p14="http://schemas.microsoft.com/office/powerpoint/2010/main" val="18855604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rections.jpeg"/>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757925" y="0"/>
            <a:ext cx="9901925" cy="6858000"/>
          </a:xfrm>
          <a:prstGeom prst="rect">
            <a:avLst/>
          </a:prstGeom>
        </p:spPr>
      </p:pic>
      <p:sp>
        <p:nvSpPr>
          <p:cNvPr id="2" name="Title 1"/>
          <p:cNvSpPr>
            <a:spLocks noGrp="1"/>
          </p:cNvSpPr>
          <p:nvPr>
            <p:ph type="title"/>
          </p:nvPr>
        </p:nvSpPr>
        <p:spPr/>
        <p:txBody>
          <a:bodyPr/>
          <a:lstStyle/>
          <a:p>
            <a:r>
              <a:rPr lang="en-US" dirty="0" smtClean="0"/>
              <a:t>Lets get declarative</a:t>
            </a:r>
            <a:endParaRPr lang="en-US" dirty="0"/>
          </a:p>
        </p:txBody>
      </p:sp>
      <p:sp>
        <p:nvSpPr>
          <p:cNvPr id="3" name="Content Placeholder 2"/>
          <p:cNvSpPr>
            <a:spLocks noGrp="1"/>
          </p:cNvSpPr>
          <p:nvPr>
            <p:ph idx="1"/>
          </p:nvPr>
        </p:nvSpPr>
        <p:spPr/>
        <p:txBody>
          <a:bodyPr>
            <a:normAutofit/>
          </a:bodyPr>
          <a:lstStyle/>
          <a:p>
            <a:r>
              <a:rPr lang="en-US" dirty="0" smtClean="0"/>
              <a:t>Obviously you can do whatever you want- it</a:t>
            </a:r>
            <a:r>
              <a:rPr lang="fr-FR" dirty="0" smtClean="0"/>
              <a:t>’</a:t>
            </a:r>
            <a:r>
              <a:rPr lang="en-US" dirty="0" smtClean="0"/>
              <a:t>s a program</a:t>
            </a:r>
          </a:p>
          <a:p>
            <a:r>
              <a:rPr lang="en-US" dirty="0" smtClean="0"/>
              <a:t>Readable? Reusable? Maintainable? </a:t>
            </a:r>
          </a:p>
          <a:p>
            <a:r>
              <a:rPr lang="en-US" dirty="0" smtClean="0"/>
              <a:t>WAR plugin</a:t>
            </a:r>
          </a:p>
          <a:p>
            <a:endParaRPr lang="en-US" dirty="0"/>
          </a:p>
        </p:txBody>
      </p:sp>
    </p:spTree>
    <p:extLst>
      <p:ext uri="{BB962C8B-B14F-4D97-AF65-F5344CB8AC3E}">
        <p14:creationId xmlns:p14="http://schemas.microsoft.com/office/powerpoint/2010/main" val="36250624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rections.jpeg"/>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757925" y="0"/>
            <a:ext cx="9901925" cy="6858000"/>
          </a:xfrm>
          <a:prstGeom prst="rect">
            <a:avLst/>
          </a:prstGeom>
        </p:spPr>
      </p:pic>
      <p:sp>
        <p:nvSpPr>
          <p:cNvPr id="2" name="Title 1"/>
          <p:cNvSpPr>
            <a:spLocks noGrp="1"/>
          </p:cNvSpPr>
          <p:nvPr>
            <p:ph type="title"/>
          </p:nvPr>
        </p:nvSpPr>
        <p:spPr/>
        <p:txBody>
          <a:bodyPr/>
          <a:lstStyle/>
          <a:p>
            <a:r>
              <a:rPr lang="en-US" dirty="0" smtClean="0"/>
              <a:t>Lets get declarative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How?</a:t>
            </a:r>
          </a:p>
          <a:p>
            <a:pPr marL="457200" lvl="1" indent="0">
              <a:buNone/>
            </a:pPr>
            <a:r>
              <a:rPr lang="en-US" dirty="0" smtClean="0"/>
              <a:t>Custom </a:t>
            </a:r>
            <a:r>
              <a:rPr lang="en-US" dirty="0"/>
              <a:t>d</a:t>
            </a:r>
            <a:r>
              <a:rPr lang="en-US" dirty="0" smtClean="0"/>
              <a:t>eclarative elements</a:t>
            </a:r>
          </a:p>
          <a:p>
            <a:endParaRPr lang="en-US" dirty="0"/>
          </a:p>
          <a:p>
            <a:r>
              <a:rPr lang="en-US" sz="2400" dirty="0" err="1" smtClean="0"/>
              <a:t>buildfile</a:t>
            </a:r>
            <a:endParaRPr lang="en-US" sz="2400" dirty="0" smtClean="0"/>
          </a:p>
          <a:p>
            <a:r>
              <a:rPr lang="en-US" sz="2400" dirty="0" smtClean="0"/>
              <a:t>separate </a:t>
            </a:r>
            <a:r>
              <a:rPr lang="en-US" sz="2400" dirty="0" err="1" smtClean="0"/>
              <a:t>buildfile</a:t>
            </a:r>
            <a:endParaRPr lang="en-US" sz="2400" dirty="0" smtClean="0"/>
          </a:p>
          <a:p>
            <a:r>
              <a:rPr lang="en-US" sz="2400" dirty="0" smtClean="0"/>
              <a:t>drop class in </a:t>
            </a:r>
            <a:r>
              <a:rPr lang="en-US" sz="2400" dirty="0" err="1" smtClean="0"/>
              <a:t>buildsrc</a:t>
            </a:r>
            <a:endParaRPr lang="en-US" sz="2400" dirty="0" smtClean="0"/>
          </a:p>
          <a:p>
            <a:r>
              <a:rPr lang="en-US" sz="2400" dirty="0" smtClean="0"/>
              <a:t>Share!  </a:t>
            </a:r>
            <a:r>
              <a:rPr lang="en-US" sz="2400" dirty="0"/>
              <a:t>M</a:t>
            </a:r>
            <a:r>
              <a:rPr lang="en-US" sz="2400" dirty="0" smtClean="0"/>
              <a:t>ake it an external </a:t>
            </a:r>
            <a:r>
              <a:rPr lang="en-US" sz="2400" dirty="0" err="1" smtClean="0"/>
              <a:t>dep</a:t>
            </a:r>
            <a:endParaRPr lang="en-US" sz="2400" dirty="0" smtClean="0"/>
          </a:p>
          <a:p>
            <a:endParaRPr lang="en-US" dirty="0"/>
          </a:p>
        </p:txBody>
      </p:sp>
    </p:spTree>
    <p:extLst>
      <p:ext uri="{BB962C8B-B14F-4D97-AF65-F5344CB8AC3E}">
        <p14:creationId xmlns:p14="http://schemas.microsoft.com/office/powerpoint/2010/main" val="843415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areth2.jpg"/>
          <p:cNvPicPr>
            <a:picLocks noChangeAspect="1"/>
          </p:cNvPicPr>
          <p:nvPr/>
        </p:nvPicPr>
        <p:blipFill>
          <a:blip r:embed="rId3">
            <a:alphaModFix amt="58000"/>
            <a:extLst>
              <a:ext uri="{28A0092B-C50C-407E-A947-70E740481C1C}">
                <a14:useLocalDpi xmlns:a14="http://schemas.microsoft.com/office/drawing/2010/main" val="0"/>
              </a:ext>
            </a:extLst>
          </a:blip>
          <a:stretch>
            <a:fillRect/>
          </a:stretch>
        </p:blipFill>
        <p:spPr>
          <a:xfrm>
            <a:off x="-680378" y="-510283"/>
            <a:ext cx="10296887" cy="7722665"/>
          </a:xfrm>
          <a:prstGeom prst="rect">
            <a:avLst/>
          </a:prstGeom>
        </p:spPr>
      </p:pic>
      <p:sp>
        <p:nvSpPr>
          <p:cNvPr id="2" name="Title 1"/>
          <p:cNvSpPr>
            <a:spLocks noGrp="1"/>
          </p:cNvSpPr>
          <p:nvPr>
            <p:ph type="title"/>
          </p:nvPr>
        </p:nvSpPr>
        <p:spPr>
          <a:xfrm>
            <a:off x="457200" y="274637"/>
            <a:ext cx="8229600" cy="1494438"/>
          </a:xfrm>
        </p:spPr>
        <p:txBody>
          <a:bodyPr>
            <a:normAutofit fontScale="90000"/>
          </a:bodyPr>
          <a:lstStyle/>
          <a:p>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Writing a custom task is </a:t>
            </a:r>
            <a:b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simple!</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3" name="Picture 2" descr="Screen Shot 2014-12-27 at 9.51.19 PM.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179322" y="2789050"/>
            <a:ext cx="6680200" cy="2209800"/>
          </a:xfrm>
          <a:prstGeom prst="rect">
            <a:avLst/>
          </a:prstGeom>
        </p:spPr>
      </p:pic>
      <p:sp>
        <p:nvSpPr>
          <p:cNvPr id="4" name="TextBox 3"/>
          <p:cNvSpPr txBox="1"/>
          <p:nvPr/>
        </p:nvSpPr>
        <p:spPr>
          <a:xfrm>
            <a:off x="1179322" y="4411347"/>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5670284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a plugin</a:t>
            </a:r>
            <a:endParaRPr lang="en-US" dirty="0"/>
          </a:p>
        </p:txBody>
      </p:sp>
      <p:pic>
        <p:nvPicPr>
          <p:cNvPr id="3" name="Picture 2" descr="small_cinem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7399" y="1898300"/>
            <a:ext cx="4129665" cy="4285675"/>
          </a:xfrm>
          <a:prstGeom prst="rect">
            <a:avLst/>
          </a:prstGeom>
        </p:spPr>
      </p:pic>
    </p:spTree>
    <p:extLst>
      <p:ext uri="{BB962C8B-B14F-4D97-AF65-F5344CB8AC3E}">
        <p14:creationId xmlns:p14="http://schemas.microsoft.com/office/powerpoint/2010/main" val="39321360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nster-304958_640.png"/>
          <p:cNvPicPr>
            <a:picLocks noChangeAspect="1"/>
          </p:cNvPicPr>
          <p:nvPr/>
        </p:nvPicPr>
        <p:blipFill>
          <a:blip r:embed="rId3">
            <a:alphaModFix amt="71000"/>
            <a:extLst>
              <a:ext uri="{28A0092B-C50C-407E-A947-70E740481C1C}">
                <a14:useLocalDpi xmlns:a14="http://schemas.microsoft.com/office/drawing/2010/main" val="0"/>
              </a:ext>
            </a:extLst>
          </a:blip>
          <a:stretch>
            <a:fillRect/>
          </a:stretch>
        </p:blipFill>
        <p:spPr>
          <a:xfrm>
            <a:off x="1145303" y="997940"/>
            <a:ext cx="7998698" cy="3980418"/>
          </a:xfrm>
          <a:prstGeom prst="rect">
            <a:avLst/>
          </a:prstGeom>
        </p:spPr>
      </p:pic>
      <p:sp>
        <p:nvSpPr>
          <p:cNvPr id="2" name="Title 1"/>
          <p:cNvSpPr>
            <a:spLocks noGrp="1"/>
          </p:cNvSpPr>
          <p:nvPr>
            <p:ph type="title"/>
          </p:nvPr>
        </p:nvSpPr>
        <p:spPr>
          <a:xfrm>
            <a:off x="457200" y="274638"/>
            <a:ext cx="8229600" cy="723302"/>
          </a:xfrm>
        </p:spPr>
        <p:txBody>
          <a:bodyPr>
            <a:normAutofit fontScale="90000"/>
          </a:bodyPr>
          <a:lstStyle/>
          <a:p>
            <a:r>
              <a:rPr lang="en-US" dirty="0" smtClean="0"/>
              <a:t>the </a:t>
            </a:r>
            <a:r>
              <a:rPr lang="en-US" dirty="0" err="1" smtClean="0"/>
              <a:t>gradle</a:t>
            </a:r>
            <a:r>
              <a:rPr lang="en-US" dirty="0" smtClean="0"/>
              <a:t> daemon - our speedy friend</a:t>
            </a:r>
            <a:endParaRPr lang="en-US" dirty="0"/>
          </a:p>
        </p:txBody>
      </p:sp>
      <p:sp>
        <p:nvSpPr>
          <p:cNvPr id="3" name="Content Placeholder 2"/>
          <p:cNvSpPr>
            <a:spLocks noGrp="1"/>
          </p:cNvSpPr>
          <p:nvPr>
            <p:ph idx="1"/>
          </p:nvPr>
        </p:nvSpPr>
        <p:spPr>
          <a:xfrm>
            <a:off x="147415" y="1600200"/>
            <a:ext cx="8539385" cy="4525963"/>
          </a:xfrm>
        </p:spPr>
        <p:txBody>
          <a:bodyPr>
            <a:normAutofit/>
          </a:bodyPr>
          <a:lstStyle/>
          <a:p>
            <a:endParaRPr lang="en-US" dirty="0" smtClean="0"/>
          </a:p>
          <a:p>
            <a:endParaRPr lang="en-US" dirty="0"/>
          </a:p>
          <a:p>
            <a:pPr marL="0" indent="0">
              <a:buNone/>
            </a:pPr>
            <a:endParaRPr lang="en-US" dirty="0"/>
          </a:p>
          <a:p>
            <a:pPr marL="0" indent="0">
              <a:buNone/>
            </a:pPr>
            <a:endParaRPr lang="en-US" sz="2400" dirty="0" smtClean="0"/>
          </a:p>
          <a:p>
            <a:pPr marL="0" indent="0">
              <a:buNone/>
            </a:pPr>
            <a:endParaRPr lang="en-US" sz="2400" dirty="0" smtClean="0"/>
          </a:p>
          <a:p>
            <a:pPr marL="0" indent="0">
              <a:buNone/>
            </a:pPr>
            <a:endParaRPr lang="en-US" sz="2400" dirty="0"/>
          </a:p>
          <a:p>
            <a:r>
              <a:rPr lang="en-US" sz="2400" dirty="0"/>
              <a:t>&gt; </a:t>
            </a:r>
            <a:r>
              <a:rPr lang="en-US" sz="2400" dirty="0" err="1"/>
              <a:t>gradle</a:t>
            </a:r>
            <a:r>
              <a:rPr lang="en-US" sz="2400" dirty="0"/>
              <a:t> --daemon </a:t>
            </a:r>
            <a:endParaRPr lang="en-US" sz="2400" dirty="0" smtClean="0"/>
          </a:p>
          <a:p>
            <a:r>
              <a:rPr lang="en-US" sz="2400" dirty="0" err="1" smtClean="0"/>
              <a:t>org.gradle.daemon</a:t>
            </a:r>
            <a:r>
              <a:rPr lang="en-US" sz="2400" dirty="0"/>
              <a:t>=</a:t>
            </a:r>
            <a:r>
              <a:rPr lang="en-US" sz="2400" dirty="0" smtClean="0"/>
              <a:t>true</a:t>
            </a:r>
          </a:p>
          <a:p>
            <a:r>
              <a:rPr lang="en-US" sz="2400" dirty="0" smtClean="0"/>
              <a:t>GRADLE_OPTS="</a:t>
            </a:r>
            <a:r>
              <a:rPr lang="en-US" sz="2400" dirty="0"/>
              <a:t>-</a:t>
            </a:r>
            <a:r>
              <a:rPr lang="en-US" sz="2400" dirty="0" err="1"/>
              <a:t>Dorg.gradle.daemon</a:t>
            </a:r>
            <a:r>
              <a:rPr lang="en-US" sz="2400" dirty="0"/>
              <a:t>=true" </a:t>
            </a:r>
          </a:p>
        </p:txBody>
      </p:sp>
    </p:spTree>
    <p:extLst>
      <p:ext uri="{BB962C8B-B14F-4D97-AF65-F5344CB8AC3E}">
        <p14:creationId xmlns:p14="http://schemas.microsoft.com/office/powerpoint/2010/main" val="31987276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062"/>
            <a:ext cx="8229600" cy="884537"/>
          </a:xfrm>
        </p:spPr>
        <p:txBody>
          <a:bodyPr>
            <a:normAutofit/>
          </a:bodyPr>
          <a:lstStyle/>
          <a:p>
            <a:r>
              <a:rPr lang="en-US" dirty="0" smtClean="0"/>
              <a:t>Lazy File collections</a:t>
            </a:r>
            <a:endParaRPr lang="en-US" dirty="0"/>
          </a:p>
        </p:txBody>
      </p:sp>
      <p:sp>
        <p:nvSpPr>
          <p:cNvPr id="3" name="Content Placeholder 2"/>
          <p:cNvSpPr>
            <a:spLocks noGrp="1"/>
          </p:cNvSpPr>
          <p:nvPr>
            <p:ph idx="1"/>
          </p:nvPr>
        </p:nvSpPr>
        <p:spPr>
          <a:xfrm>
            <a:off x="457200" y="873198"/>
            <a:ext cx="8229600" cy="5252966"/>
          </a:xfrm>
        </p:spPr>
        <p:txBody>
          <a:bodyPr/>
          <a:lstStyle/>
          <a:p>
            <a:r>
              <a:rPr lang="en-US" dirty="0" smtClean="0"/>
              <a:t>File Trees</a:t>
            </a:r>
            <a:endParaRPr lang="en-US" dirty="0"/>
          </a:p>
        </p:txBody>
      </p:sp>
      <p:pic>
        <p:nvPicPr>
          <p:cNvPr id="4" name="Picture 3" descr="Screen Shot 2014-12-28 at 10.49.1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1519947"/>
            <a:ext cx="7505700" cy="4521200"/>
          </a:xfrm>
          <a:prstGeom prst="rect">
            <a:avLst/>
          </a:prstGeom>
        </p:spPr>
      </p:pic>
      <p:pic>
        <p:nvPicPr>
          <p:cNvPr id="5" name="Picture 4" descr="Homer_Simpson_by_The34Truth.jpg"/>
          <p:cNvPicPr>
            <a:picLocks noChangeAspect="1"/>
          </p:cNvPicPr>
          <p:nvPr/>
        </p:nvPicPr>
        <p:blipFill>
          <a:blip r:embed="rId4">
            <a:alphaModFix amt="9000"/>
            <a:extLst>
              <a:ext uri="{28A0092B-C50C-407E-A947-70E740481C1C}">
                <a14:useLocalDpi xmlns:a14="http://schemas.microsoft.com/office/drawing/2010/main" val="0"/>
              </a:ext>
            </a:extLst>
          </a:blip>
          <a:stretch>
            <a:fillRect/>
          </a:stretch>
        </p:blipFill>
        <p:spPr>
          <a:xfrm>
            <a:off x="812800" y="1134490"/>
            <a:ext cx="8763453" cy="5723510"/>
          </a:xfrm>
          <a:prstGeom prst="rect">
            <a:avLst/>
          </a:prstGeom>
        </p:spPr>
      </p:pic>
    </p:spTree>
    <p:extLst>
      <p:ext uri="{BB962C8B-B14F-4D97-AF65-F5344CB8AC3E}">
        <p14:creationId xmlns:p14="http://schemas.microsoft.com/office/powerpoint/2010/main" val="27849853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82475"/>
          </a:xfrm>
        </p:spPr>
        <p:txBody>
          <a:bodyPr>
            <a:normAutofit/>
          </a:bodyPr>
          <a:lstStyle/>
          <a:p>
            <a:r>
              <a:rPr lang="en-US" dirty="0" smtClean="0"/>
              <a:t>Lazy File Collections	</a:t>
            </a:r>
            <a:endParaRPr lang="en-US" dirty="0"/>
          </a:p>
        </p:txBody>
      </p:sp>
      <p:sp>
        <p:nvSpPr>
          <p:cNvPr id="3" name="Content Placeholder 2"/>
          <p:cNvSpPr>
            <a:spLocks noGrp="1"/>
          </p:cNvSpPr>
          <p:nvPr>
            <p:ph idx="1"/>
          </p:nvPr>
        </p:nvSpPr>
        <p:spPr>
          <a:xfrm>
            <a:off x="457200" y="782476"/>
            <a:ext cx="8229600" cy="5343688"/>
          </a:xfrm>
        </p:spPr>
        <p:txBody>
          <a:bodyPr/>
          <a:lstStyle/>
          <a:p>
            <a:r>
              <a:rPr lang="en-US" dirty="0" smtClean="0"/>
              <a:t>Copy Task</a:t>
            </a:r>
            <a:endParaRPr lang="en-US" dirty="0"/>
          </a:p>
        </p:txBody>
      </p:sp>
      <p:pic>
        <p:nvPicPr>
          <p:cNvPr id="4" name="Picture 3" descr="Screen Shot 2014-12-28 at 10.51.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24" y="1498016"/>
            <a:ext cx="8686800" cy="4330859"/>
          </a:xfrm>
          <a:prstGeom prst="rect">
            <a:avLst/>
          </a:prstGeom>
        </p:spPr>
      </p:pic>
      <p:pic>
        <p:nvPicPr>
          <p:cNvPr id="5" name="Picture 4" descr="HomerSimpsonPicture.jpg.gif"/>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5760536" y="1498016"/>
            <a:ext cx="3878156" cy="4330859"/>
          </a:xfrm>
          <a:prstGeom prst="rect">
            <a:avLst/>
          </a:prstGeom>
        </p:spPr>
      </p:pic>
    </p:spTree>
    <p:extLst>
      <p:ext uri="{BB962C8B-B14F-4D97-AF65-F5344CB8AC3E}">
        <p14:creationId xmlns:p14="http://schemas.microsoft.com/office/powerpoint/2010/main" val="162146098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t 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5" y="0"/>
            <a:ext cx="9354257" cy="6857999"/>
          </a:xfrm>
          <a:prstGeom prst="rect">
            <a:avLst/>
          </a:prstGeom>
        </p:spPr>
      </p:pic>
      <p:sp>
        <p:nvSpPr>
          <p:cNvPr id="2" name="Title 1"/>
          <p:cNvSpPr>
            <a:spLocks noGrp="1"/>
          </p:cNvSpPr>
          <p:nvPr>
            <p:ph type="title"/>
          </p:nvPr>
        </p:nvSpPr>
        <p:spPr>
          <a:xfrm>
            <a:off x="457200" y="102062"/>
            <a:ext cx="8229600" cy="839177"/>
          </a:xfrm>
        </p:spPr>
        <p:txBody>
          <a:bodyPr/>
          <a:lstStyle/>
          <a:p>
            <a:r>
              <a:rPr lang="en-US" dirty="0" smtClean="0"/>
              <a:t>Maven/</a:t>
            </a:r>
            <a:r>
              <a:rPr lang="en-US" dirty="0"/>
              <a:t>A</a:t>
            </a:r>
            <a:r>
              <a:rPr lang="en-US" dirty="0" smtClean="0"/>
              <a:t>nt integration</a:t>
            </a:r>
            <a:endParaRPr lang="en-US" dirty="0"/>
          </a:p>
        </p:txBody>
      </p:sp>
      <p:pic>
        <p:nvPicPr>
          <p:cNvPr id="3" name="Picture 2" descr="Screen Shot 2014-12-28 at 10.55.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20" y="1043301"/>
            <a:ext cx="8190077" cy="5676359"/>
          </a:xfrm>
          <a:prstGeom prst="rect">
            <a:avLst/>
          </a:prstGeom>
        </p:spPr>
      </p:pic>
    </p:spTree>
    <p:extLst>
      <p:ext uri="{BB962C8B-B14F-4D97-AF65-F5344CB8AC3E}">
        <p14:creationId xmlns:p14="http://schemas.microsoft.com/office/powerpoint/2010/main" val="7908821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318389106_0ffd2210a9_o.jpg"/>
          <p:cNvPicPr>
            <a:picLocks noChangeAspect="1"/>
          </p:cNvPicPr>
          <p:nvPr/>
        </p:nvPicPr>
        <p:blipFill>
          <a:blip r:embed="rId3">
            <a:alphaModFix amt="57000"/>
            <a:extLst>
              <a:ext uri="{28A0092B-C50C-407E-A947-70E740481C1C}">
                <a14:useLocalDpi xmlns:a14="http://schemas.microsoft.com/office/drawing/2010/main" val="0"/>
              </a:ext>
            </a:extLst>
          </a:blip>
          <a:stretch>
            <a:fillRect/>
          </a:stretch>
        </p:blipFill>
        <p:spPr>
          <a:xfrm>
            <a:off x="-249472" y="-584746"/>
            <a:ext cx="9929253" cy="7442746"/>
          </a:xfrm>
          <a:prstGeom prst="rect">
            <a:avLst/>
          </a:prstGeom>
        </p:spPr>
      </p:pic>
      <p:sp>
        <p:nvSpPr>
          <p:cNvPr id="2" name="Title 1"/>
          <p:cNvSpPr>
            <a:spLocks noGrp="1"/>
          </p:cNvSpPr>
          <p:nvPr>
            <p:ph type="title"/>
          </p:nvPr>
        </p:nvSpPr>
        <p:spPr/>
        <p:txBody>
          <a:bodyPr/>
          <a:lstStyle/>
          <a:p>
            <a:r>
              <a:rPr lang="en-US" dirty="0" smtClean="0"/>
              <a:t>Why </a:t>
            </a:r>
            <a:r>
              <a:rPr lang="en-US" dirty="0" err="1" smtClean="0"/>
              <a:t>Gradle</a:t>
            </a:r>
            <a:r>
              <a:rPr lang="en-US" dirty="0" smtClean="0"/>
              <a:t>?</a:t>
            </a:r>
            <a:endParaRPr lang="en-US" dirty="0"/>
          </a:p>
        </p:txBody>
      </p:sp>
      <p:sp>
        <p:nvSpPr>
          <p:cNvPr id="7" name="Content Placeholder 6"/>
          <p:cNvSpPr>
            <a:spLocks noGrp="1"/>
          </p:cNvSpPr>
          <p:nvPr>
            <p:ph idx="1"/>
          </p:nvPr>
        </p:nvSpPr>
        <p:spPr/>
        <p:txBody>
          <a:bodyPr/>
          <a:lstStyle/>
          <a:p>
            <a:pPr algn="r"/>
            <a:r>
              <a:rPr lang="en-US" dirty="0" smtClean="0"/>
              <a:t>We don’t need no stinking </a:t>
            </a:r>
            <a:r>
              <a:rPr lang="en-US" dirty="0" smtClean="0"/>
              <a:t>builds!</a:t>
            </a:r>
            <a:endParaRPr lang="en-US" dirty="0" smtClean="0"/>
          </a:p>
          <a:p>
            <a:pPr algn="r"/>
            <a:r>
              <a:rPr lang="en-US" dirty="0" smtClean="0"/>
              <a:t>I </a:t>
            </a:r>
            <a:r>
              <a:rPr lang="en-US" dirty="0" smtClean="0"/>
              <a:t>declare. I don’t impair.</a:t>
            </a:r>
            <a:endParaRPr lang="en-US" dirty="0" smtClean="0"/>
          </a:p>
          <a:p>
            <a:pPr algn="r"/>
            <a:r>
              <a:rPr lang="en-US" dirty="0" smtClean="0"/>
              <a:t>I like to program in XML?</a:t>
            </a:r>
          </a:p>
          <a:p>
            <a:pPr algn="r"/>
            <a:r>
              <a:rPr lang="en-US" dirty="0" smtClean="0"/>
              <a:t>Tell me a dependency management story.</a:t>
            </a:r>
            <a:endParaRPr lang="en-US" dirty="0" smtClean="0"/>
          </a:p>
          <a:p>
            <a:pPr algn="r"/>
            <a:r>
              <a:rPr lang="en-US" dirty="0" smtClean="0"/>
              <a:t>Can I be stron</a:t>
            </a:r>
            <a:r>
              <a:rPr lang="en-US" dirty="0" smtClean="0"/>
              <a:t>g and flexible?</a:t>
            </a:r>
            <a:endParaRPr lang="en-US" dirty="0" smtClean="0"/>
          </a:p>
          <a:p>
            <a:endParaRPr lang="en-US" dirty="0"/>
          </a:p>
        </p:txBody>
      </p:sp>
    </p:spTree>
    <p:extLst>
      <p:ext uri="{BB962C8B-B14F-4D97-AF65-F5344CB8AC3E}">
        <p14:creationId xmlns:p14="http://schemas.microsoft.com/office/powerpoint/2010/main" val="58284554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ke-it-rain.jpg"/>
          <p:cNvPicPr>
            <a:picLocks noChangeAspect="1"/>
          </p:cNvPicPr>
          <p:nvPr/>
        </p:nvPicPr>
        <p:blipFill>
          <a:blip r:embed="rId3">
            <a:alphaModFix amt="82000"/>
            <a:extLst>
              <a:ext uri="{28A0092B-C50C-407E-A947-70E740481C1C}">
                <a14:useLocalDpi xmlns:a14="http://schemas.microsoft.com/office/drawing/2010/main" val="0"/>
              </a:ext>
            </a:extLst>
          </a:blip>
          <a:stretch>
            <a:fillRect/>
          </a:stretch>
        </p:blipFill>
        <p:spPr>
          <a:xfrm>
            <a:off x="-1306287" y="0"/>
            <a:ext cx="10731091" cy="7697178"/>
          </a:xfrm>
          <a:prstGeom prst="rect">
            <a:avLst/>
          </a:prstGeom>
        </p:spPr>
      </p:pic>
      <p:sp>
        <p:nvSpPr>
          <p:cNvPr id="2" name="Title 1"/>
          <p:cNvSpPr>
            <a:spLocks noGrp="1"/>
          </p:cNvSpPr>
          <p:nvPr>
            <p:ph type="title"/>
          </p:nvPr>
        </p:nvSpPr>
        <p:spPr>
          <a:xfrm>
            <a:off x="-1065926" y="0"/>
            <a:ext cx="6406895" cy="1043301"/>
          </a:xfrm>
        </p:spPr>
        <p:txBody>
          <a:bodyPr>
            <a:normAutofit/>
          </a:bodyPr>
          <a:lstStyle/>
          <a:p>
            <a:r>
              <a:rPr lang="en-US" sz="6000" dirty="0" smtClean="0">
                <a:solidFill>
                  <a:schemeClr val="bg2"/>
                </a:solidFill>
                <a:latin typeface="Arial Black"/>
                <a:cs typeface="Arial Black"/>
              </a:rPr>
              <a:t>Cache </a:t>
            </a:r>
            <a:endParaRPr lang="en-US" sz="6000" dirty="0">
              <a:solidFill>
                <a:schemeClr val="bg2"/>
              </a:solidFill>
              <a:latin typeface="Arial Black"/>
              <a:cs typeface="Arial Black"/>
            </a:endParaRPr>
          </a:p>
        </p:txBody>
      </p:sp>
      <p:sp>
        <p:nvSpPr>
          <p:cNvPr id="3" name="Content Placeholder 2"/>
          <p:cNvSpPr>
            <a:spLocks noGrp="1"/>
          </p:cNvSpPr>
          <p:nvPr>
            <p:ph idx="1"/>
          </p:nvPr>
        </p:nvSpPr>
        <p:spPr>
          <a:xfrm>
            <a:off x="464925" y="850518"/>
            <a:ext cx="3939572" cy="2347426"/>
          </a:xfrm>
        </p:spPr>
        <p:txBody>
          <a:bodyPr>
            <a:normAutofit/>
          </a:bodyPr>
          <a:lstStyle/>
          <a:p>
            <a:r>
              <a:rPr lang="en-US" sz="2800" dirty="0" smtClean="0">
                <a:solidFill>
                  <a:srgbClr val="EEECE1"/>
                </a:solidFill>
                <a:cs typeface="Arial Black"/>
              </a:rPr>
              <a:t>Origin </a:t>
            </a:r>
            <a:r>
              <a:rPr lang="en-US" sz="2800" dirty="0">
                <a:solidFill>
                  <a:srgbClr val="EEECE1"/>
                </a:solidFill>
                <a:cs typeface="Arial Black"/>
              </a:rPr>
              <a:t>aware </a:t>
            </a:r>
            <a:endParaRPr lang="en-US" sz="2800" dirty="0" smtClean="0">
              <a:solidFill>
                <a:srgbClr val="EEECE1"/>
              </a:solidFill>
              <a:cs typeface="Arial Black"/>
            </a:endParaRPr>
          </a:p>
          <a:p>
            <a:r>
              <a:rPr lang="en-US" sz="2800" dirty="0" smtClean="0">
                <a:solidFill>
                  <a:srgbClr val="EEECE1"/>
                </a:solidFill>
                <a:cs typeface="Arial Black"/>
              </a:rPr>
              <a:t>Concurrency </a:t>
            </a:r>
            <a:r>
              <a:rPr lang="en-US" sz="2800" dirty="0" smtClean="0">
                <a:solidFill>
                  <a:srgbClr val="EEECE1"/>
                </a:solidFill>
                <a:cs typeface="Arial Black"/>
              </a:rPr>
              <a:t>Safe</a:t>
            </a:r>
            <a:endParaRPr lang="en-US" sz="2800" dirty="0">
              <a:solidFill>
                <a:srgbClr val="EEECE1"/>
              </a:solidFill>
              <a:cs typeface="Arial Black"/>
            </a:endParaRPr>
          </a:p>
        </p:txBody>
      </p:sp>
    </p:spTree>
    <p:extLst>
      <p:ext uri="{BB962C8B-B14F-4D97-AF65-F5344CB8AC3E}">
        <p14:creationId xmlns:p14="http://schemas.microsoft.com/office/powerpoint/2010/main" val="348693250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2-30 at 10.28.57 PM.png"/>
          <p:cNvPicPr>
            <a:picLocks noChangeAspect="1"/>
          </p:cNvPicPr>
          <p:nvPr/>
        </p:nvPicPr>
        <p:blipFill>
          <a:blip r:embed="rId3">
            <a:alphaModFix amt="33000"/>
            <a:extLst>
              <a:ext uri="{28A0092B-C50C-407E-A947-70E740481C1C}">
                <a14:useLocalDpi xmlns:a14="http://schemas.microsoft.com/office/drawing/2010/main" val="0"/>
              </a:ext>
            </a:extLst>
          </a:blip>
          <a:stretch>
            <a:fillRect/>
          </a:stretch>
        </p:blipFill>
        <p:spPr>
          <a:xfrm>
            <a:off x="-327615" y="0"/>
            <a:ext cx="9550992" cy="6858000"/>
          </a:xfrm>
          <a:prstGeom prst="rect">
            <a:avLst/>
          </a:prstGeom>
        </p:spPr>
      </p:pic>
      <p:sp>
        <p:nvSpPr>
          <p:cNvPr id="2" name="Title 1"/>
          <p:cNvSpPr>
            <a:spLocks noGrp="1"/>
          </p:cNvSpPr>
          <p:nvPr>
            <p:ph type="title"/>
          </p:nvPr>
        </p:nvSpPr>
        <p:spPr/>
        <p:txBody>
          <a:bodyPr/>
          <a:lstStyle/>
          <a:p>
            <a:pPr algn="r"/>
            <a:r>
              <a:rPr lang="en-US" dirty="0" smtClean="0"/>
              <a:t>The </a:t>
            </a:r>
            <a:r>
              <a:rPr lang="en-US" dirty="0" err="1" smtClean="0"/>
              <a:t>Gradle</a:t>
            </a:r>
            <a:r>
              <a:rPr lang="en-US" dirty="0" smtClean="0"/>
              <a:t> Wrapper</a:t>
            </a:r>
            <a:endParaRPr lang="en-US" dirty="0"/>
          </a:p>
        </p:txBody>
      </p:sp>
      <p:sp>
        <p:nvSpPr>
          <p:cNvPr id="3" name="Content Placeholder 2"/>
          <p:cNvSpPr>
            <a:spLocks noGrp="1"/>
          </p:cNvSpPr>
          <p:nvPr>
            <p:ph idx="1"/>
          </p:nvPr>
        </p:nvSpPr>
        <p:spPr/>
        <p:txBody>
          <a:bodyPr>
            <a:normAutofit/>
          </a:bodyPr>
          <a:lstStyle/>
          <a:p>
            <a:pPr algn="r"/>
            <a:r>
              <a:rPr lang="en-US" dirty="0"/>
              <a:t>Always use it!</a:t>
            </a:r>
          </a:p>
          <a:p>
            <a:pPr algn="r"/>
            <a:endParaRPr lang="en-US" dirty="0" smtClean="0"/>
          </a:p>
          <a:p>
            <a:pPr algn="r"/>
            <a:r>
              <a:rPr lang="en-US" dirty="0" smtClean="0"/>
              <a:t>it’s good control </a:t>
            </a:r>
            <a:endParaRPr lang="en-US" dirty="0" smtClean="0"/>
          </a:p>
          <a:p>
            <a:pPr marL="0" indent="0" algn="r">
              <a:buNone/>
            </a:pPr>
            <a:endParaRPr lang="en-US" dirty="0" smtClean="0"/>
          </a:p>
          <a:p>
            <a:pPr algn="r"/>
            <a:r>
              <a:rPr lang="en-US" dirty="0" err="1" smtClean="0"/>
              <a:t>gradle-wrapper.properties</a:t>
            </a:r>
            <a:r>
              <a:rPr lang="en-US" dirty="0" smtClean="0"/>
              <a:t> </a:t>
            </a:r>
          </a:p>
          <a:p>
            <a:pPr algn="r"/>
            <a:endParaRPr lang="en-US" dirty="0" smtClean="0"/>
          </a:p>
          <a:p>
            <a:pPr algn="r"/>
            <a:r>
              <a:rPr lang="en-US" dirty="0" smtClean="0"/>
              <a:t>(http://</a:t>
            </a:r>
            <a:r>
              <a:rPr lang="en-US" dirty="0" err="1" smtClean="0"/>
              <a:t>www.gdub.rocks</a:t>
            </a:r>
            <a:r>
              <a:rPr lang="en-US" dirty="0" smtClean="0"/>
              <a:t>)</a:t>
            </a:r>
            <a:endParaRPr lang="en-US" dirty="0"/>
          </a:p>
          <a:p>
            <a:endParaRPr lang="en-US" dirty="0"/>
          </a:p>
        </p:txBody>
      </p:sp>
    </p:spTree>
    <p:extLst>
      <p:ext uri="{BB962C8B-B14F-4D97-AF65-F5344CB8AC3E}">
        <p14:creationId xmlns:p14="http://schemas.microsoft.com/office/powerpoint/2010/main" val="25368967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0413"/>
          </a:xfrm>
        </p:spPr>
        <p:txBody>
          <a:bodyPr>
            <a:normAutofit fontScale="90000"/>
          </a:bodyPr>
          <a:lstStyle/>
          <a:p>
            <a:r>
              <a:rPr lang="en-US" dirty="0" err="1" smtClean="0"/>
              <a:t>Init</a:t>
            </a:r>
            <a:r>
              <a:rPr lang="en-US" dirty="0" smtClean="0"/>
              <a:t> Scripts</a:t>
            </a:r>
            <a:endParaRPr lang="en-US" dirty="0"/>
          </a:p>
        </p:txBody>
      </p:sp>
      <p:sp>
        <p:nvSpPr>
          <p:cNvPr id="3" name="Content Placeholder 2"/>
          <p:cNvSpPr>
            <a:spLocks noGrp="1"/>
          </p:cNvSpPr>
          <p:nvPr>
            <p:ph idx="1"/>
          </p:nvPr>
        </p:nvSpPr>
        <p:spPr>
          <a:xfrm>
            <a:off x="457200" y="680414"/>
            <a:ext cx="8229600" cy="5445750"/>
          </a:xfrm>
        </p:spPr>
        <p:txBody>
          <a:bodyPr>
            <a:normAutofit/>
          </a:bodyPr>
          <a:lstStyle/>
          <a:p>
            <a:pPr marL="457200" lvl="3" indent="-457200">
              <a:buFont typeface="+mj-lt"/>
              <a:buAutoNum type="arabicPeriod"/>
            </a:pPr>
            <a:r>
              <a:rPr lang="en-US" dirty="0"/>
              <a:t>$USER_HOME/.</a:t>
            </a:r>
            <a:r>
              <a:rPr lang="en-US" dirty="0" err="1"/>
              <a:t>gradle</a:t>
            </a:r>
            <a:r>
              <a:rPr lang="en-US" dirty="0"/>
              <a:t>/</a:t>
            </a:r>
            <a:r>
              <a:rPr lang="en-US" dirty="0" err="1" smtClean="0"/>
              <a:t>init.gradle</a:t>
            </a:r>
            <a:endParaRPr lang="en-US" dirty="0"/>
          </a:p>
          <a:p>
            <a:pPr marL="457200" lvl="3" indent="-457200">
              <a:buFont typeface="+mj-lt"/>
              <a:buAutoNum type="arabicPeriod"/>
            </a:pPr>
            <a:r>
              <a:rPr lang="en-US" sz="2000" dirty="0" smtClean="0"/>
              <a:t>$USER_HOME/</a:t>
            </a:r>
            <a:r>
              <a:rPr lang="en-US" sz="2000" dirty="0"/>
              <a:t>.</a:t>
            </a:r>
            <a:r>
              <a:rPr lang="en-US" sz="2000" dirty="0" err="1"/>
              <a:t>gradle</a:t>
            </a:r>
            <a:r>
              <a:rPr lang="en-US" sz="2000" dirty="0"/>
              <a:t>/</a:t>
            </a:r>
            <a:r>
              <a:rPr lang="en-US" sz="2000" dirty="0" err="1"/>
              <a:t>init.d</a:t>
            </a:r>
            <a:r>
              <a:rPr lang="en-US" sz="2000" dirty="0"/>
              <a:t>/*.</a:t>
            </a:r>
            <a:r>
              <a:rPr lang="en-US" sz="2000" dirty="0" err="1" smtClean="0"/>
              <a:t>gradle</a:t>
            </a:r>
            <a:endParaRPr lang="en-US" sz="2000" dirty="0" smtClean="0"/>
          </a:p>
          <a:p>
            <a:pPr marL="457200" lvl="3" indent="-457200">
              <a:buFont typeface="+mj-lt"/>
              <a:buAutoNum type="arabicPeriod"/>
            </a:pPr>
            <a:r>
              <a:rPr lang="en-US" dirty="0" smtClean="0"/>
              <a:t>$</a:t>
            </a:r>
            <a:r>
              <a:rPr lang="en-US" dirty="0"/>
              <a:t>GRADLE_HOME/</a:t>
            </a:r>
            <a:r>
              <a:rPr lang="en-US" dirty="0" err="1"/>
              <a:t>init.d</a:t>
            </a:r>
            <a:r>
              <a:rPr lang="en-US" dirty="0"/>
              <a:t>/*.</a:t>
            </a:r>
            <a:r>
              <a:rPr lang="en-US" dirty="0" err="1" smtClean="0"/>
              <a:t>gradle</a:t>
            </a:r>
            <a:endParaRPr lang="en-US" dirty="0" smtClean="0"/>
          </a:p>
          <a:p>
            <a:pPr marL="457200" lvl="3" indent="-457200">
              <a:buFont typeface="+mj-lt"/>
              <a:buAutoNum type="arabicPeriod"/>
            </a:pPr>
            <a:r>
              <a:rPr lang="en-US" dirty="0"/>
              <a:t>c</a:t>
            </a:r>
            <a:r>
              <a:rPr lang="en-US" dirty="0" smtClean="0"/>
              <a:t>ommand line argument</a:t>
            </a:r>
            <a:endParaRPr lang="en-US" dirty="0"/>
          </a:p>
          <a:p>
            <a:endParaRPr lang="en-US" sz="2000" dirty="0" smtClean="0">
              <a:effectLst/>
            </a:endParaRPr>
          </a:p>
        </p:txBody>
      </p:sp>
      <p:pic>
        <p:nvPicPr>
          <p:cNvPr id="4" name="Picture 3" descr="Screen Shot 2014-12-28 at 5.30.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2" y="2336086"/>
            <a:ext cx="8940011" cy="4295110"/>
          </a:xfrm>
          <a:prstGeom prst="rect">
            <a:avLst/>
          </a:prstGeom>
        </p:spPr>
      </p:pic>
      <p:pic>
        <p:nvPicPr>
          <p:cNvPr id="5" name="Picture 4" descr="sudo_init_6_mug-r320d59a4db3945c197bb262ae2ca9f7a_x7jgr_8byvr_51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972" y="-120742"/>
            <a:ext cx="2456828" cy="2456828"/>
          </a:xfrm>
          <a:prstGeom prst="rect">
            <a:avLst/>
          </a:prstGeom>
        </p:spPr>
      </p:pic>
    </p:spTree>
    <p:extLst>
      <p:ext uri="{BB962C8B-B14F-4D97-AF65-F5344CB8AC3E}">
        <p14:creationId xmlns:p14="http://schemas.microsoft.com/office/powerpoint/2010/main" val="67736573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5579727946_e37177c13f_k.jpg"/>
          <p:cNvPicPr>
            <a:picLocks noChangeAspect="1"/>
          </p:cNvPicPr>
          <p:nvPr/>
        </p:nvPicPr>
        <p:blipFill>
          <a:blip r:embed="rId3">
            <a:alphaModFix amt="57000"/>
            <a:extLst>
              <a:ext uri="{28A0092B-C50C-407E-A947-70E740481C1C}">
                <a14:useLocalDpi xmlns:a14="http://schemas.microsoft.com/office/drawing/2010/main" val="0"/>
              </a:ext>
            </a:extLst>
          </a:blip>
          <a:stretch>
            <a:fillRect/>
          </a:stretch>
        </p:blipFill>
        <p:spPr>
          <a:xfrm>
            <a:off x="0" y="-501368"/>
            <a:ext cx="10394061" cy="8606721"/>
          </a:xfrm>
          <a:prstGeom prst="rect">
            <a:avLst/>
          </a:prstGeom>
        </p:spPr>
      </p:pic>
      <p:sp>
        <p:nvSpPr>
          <p:cNvPr id="2" name="Title 1"/>
          <p:cNvSpPr>
            <a:spLocks noGrp="1"/>
          </p:cNvSpPr>
          <p:nvPr>
            <p:ph type="title"/>
          </p:nvPr>
        </p:nvSpPr>
        <p:spPr/>
        <p:txBody>
          <a:bodyPr/>
          <a:lstStyle/>
          <a:p>
            <a:r>
              <a:rPr lang="en-US" dirty="0" smtClean="0"/>
              <a:t>Task ordering</a:t>
            </a:r>
            <a:endParaRPr lang="en-US" dirty="0"/>
          </a:p>
        </p:txBody>
      </p:sp>
      <p:sp>
        <p:nvSpPr>
          <p:cNvPr id="3" name="Content Placeholder 2"/>
          <p:cNvSpPr>
            <a:spLocks noGrp="1"/>
          </p:cNvSpPr>
          <p:nvPr>
            <p:ph idx="1"/>
          </p:nvPr>
        </p:nvSpPr>
        <p:spPr>
          <a:xfrm>
            <a:off x="457200" y="1417638"/>
            <a:ext cx="8229600" cy="4708525"/>
          </a:xfrm>
        </p:spPr>
        <p:txBody>
          <a:bodyPr/>
          <a:lstStyle/>
          <a:p>
            <a:pPr marL="0" indent="0">
              <a:buNone/>
            </a:pPr>
            <a:r>
              <a:rPr lang="en-US" dirty="0" smtClean="0"/>
              <a:t> </a:t>
            </a:r>
            <a:endParaRPr lang="en-US" dirty="0"/>
          </a:p>
        </p:txBody>
      </p:sp>
      <p:pic>
        <p:nvPicPr>
          <p:cNvPr id="4" name="Picture 3" descr="Screen Shot 2014-12-28 at 5.43.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2684703"/>
            <a:ext cx="3911600" cy="1828800"/>
          </a:xfrm>
          <a:prstGeom prst="rect">
            <a:avLst/>
          </a:prstGeom>
        </p:spPr>
      </p:pic>
      <p:pic>
        <p:nvPicPr>
          <p:cNvPr id="5" name="Picture 4" descr="Screen Shot 2014-12-28 at 5.44.3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400" y="4941356"/>
            <a:ext cx="3975100" cy="546100"/>
          </a:xfrm>
          <a:prstGeom prst="rect">
            <a:avLst/>
          </a:prstGeom>
        </p:spPr>
      </p:pic>
    </p:spTree>
    <p:extLst>
      <p:ext uri="{BB962C8B-B14F-4D97-AF65-F5344CB8AC3E}">
        <p14:creationId xmlns:p14="http://schemas.microsoft.com/office/powerpoint/2010/main" val="286128092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418853122_6d8658aa99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29" y="1"/>
            <a:ext cx="10568543" cy="8004020"/>
          </a:xfrm>
          <a:prstGeom prst="rect">
            <a:avLst/>
          </a:prstGeom>
        </p:spPr>
      </p:pic>
      <p:sp>
        <p:nvSpPr>
          <p:cNvPr id="2" name="Title 1"/>
          <p:cNvSpPr>
            <a:spLocks noGrp="1"/>
          </p:cNvSpPr>
          <p:nvPr>
            <p:ph type="title"/>
          </p:nvPr>
        </p:nvSpPr>
        <p:spPr>
          <a:xfrm>
            <a:off x="457200" y="158764"/>
            <a:ext cx="8229600" cy="771134"/>
          </a:xfrm>
        </p:spPr>
        <p:txBody>
          <a:bodyPr/>
          <a:lstStyle/>
          <a:p>
            <a:r>
              <a:rPr lang="en-US"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Configuration on Demand</a:t>
            </a:r>
            <a:endParaRPr lang="en-US"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3" name="Content Placeholder 2"/>
          <p:cNvSpPr>
            <a:spLocks noGrp="1"/>
          </p:cNvSpPr>
          <p:nvPr>
            <p:ph idx="1"/>
          </p:nvPr>
        </p:nvSpPr>
        <p:spPr>
          <a:xfrm>
            <a:off x="1" y="1031960"/>
            <a:ext cx="8946973" cy="5094204"/>
          </a:xfrm>
        </p:spPr>
        <p:txBody>
          <a:bodyPr>
            <a:normAutofit/>
          </a:bodyPr>
          <a:lstStyle/>
          <a:p>
            <a:pPr algn="r"/>
            <a:endParaRPr lang="en-US" sz="2400" dirty="0" smtClean="0">
              <a:ln w="10160">
                <a:solidFill>
                  <a:schemeClr val="accent1"/>
                </a:solidFill>
                <a:prstDash val="solid"/>
              </a:ln>
              <a:solidFill>
                <a:schemeClr val="bg1"/>
              </a:solidFill>
              <a:effectLst>
                <a:outerShdw blurRad="50800" dist="38100" dir="13500000" algn="br" rotWithShape="0">
                  <a:prstClr val="black">
                    <a:alpha val="40000"/>
                  </a:prstClr>
                </a:outerShdw>
              </a:effectLst>
            </a:endParaRPr>
          </a:p>
          <a:p>
            <a:pPr algn="r"/>
            <a:r>
              <a:rPr lang="en-US" sz="2400" dirty="0" err="1" smtClean="0">
                <a:ln w="10160">
                  <a:solidFill>
                    <a:schemeClr val="accent1"/>
                  </a:solidFill>
                  <a:prstDash val="solid"/>
                </a:ln>
                <a:solidFill>
                  <a:schemeClr val="bg1"/>
                </a:solidFill>
                <a:effectLst>
                  <a:outerShdw blurRad="50800" dist="38100" dir="13500000" algn="br" rotWithShape="0">
                    <a:prstClr val="black">
                      <a:alpha val="40000"/>
                    </a:prstClr>
                  </a:outerShdw>
                </a:effectLst>
              </a:rPr>
              <a:t>org.gradle.configureondemand</a:t>
            </a:r>
            <a:r>
              <a:rPr lang="en-US" sz="2400" dirty="0" smtClean="0">
                <a:ln w="10160">
                  <a:solidFill>
                    <a:schemeClr val="accent1"/>
                  </a:solidFill>
                  <a:prstDash val="solid"/>
                </a:ln>
                <a:solidFill>
                  <a:schemeClr val="bg1"/>
                </a:solidFill>
                <a:effectLst>
                  <a:outerShdw blurRad="50800" dist="38100" dir="13500000" algn="br" rotWithShape="0">
                    <a:prstClr val="black">
                      <a:alpha val="40000"/>
                    </a:prstClr>
                  </a:outerShdw>
                </a:effectLst>
              </a:rPr>
              <a:t> </a:t>
            </a:r>
            <a:r>
              <a:rPr lang="en-US" sz="2400" dirty="0" smtClean="0">
                <a:ln w="10160">
                  <a:solidFill>
                    <a:schemeClr val="accent1"/>
                  </a:solidFill>
                  <a:prstDash val="solid"/>
                </a:ln>
                <a:solidFill>
                  <a:srgbClr val="FFFFFF"/>
                </a:solidFill>
                <a:effectLst>
                  <a:outerShdw blurRad="50800" dist="38100" dir="13500000" algn="br" rotWithShape="0">
                    <a:prstClr val="black">
                      <a:alpha val="40000"/>
                    </a:prstClr>
                  </a:outerShdw>
                </a:effectLst>
              </a:rPr>
              <a:t>= true</a:t>
            </a:r>
          </a:p>
          <a:p>
            <a:pPr algn="r"/>
            <a:r>
              <a:rPr lang="en-US" sz="2400" dirty="0" err="1">
                <a:ln w="10160">
                  <a:solidFill>
                    <a:schemeClr val="accent1"/>
                  </a:solidFill>
                  <a:prstDash val="solid"/>
                </a:ln>
                <a:solidFill>
                  <a:srgbClr val="FFFFFF"/>
                </a:solidFill>
                <a:effectLst>
                  <a:outerShdw blurRad="50800" dist="38100" dir="13500000" algn="br" rotWithShape="0">
                    <a:prstClr val="black">
                      <a:alpha val="40000"/>
                    </a:prstClr>
                  </a:outerShdw>
                </a:effectLst>
              </a:rPr>
              <a:t>g</a:t>
            </a:r>
            <a:r>
              <a:rPr lang="en-US" sz="2400" dirty="0" err="1" smtClean="0">
                <a:ln w="10160">
                  <a:solidFill>
                    <a:schemeClr val="accent1"/>
                  </a:solidFill>
                  <a:prstDash val="solid"/>
                </a:ln>
                <a:solidFill>
                  <a:srgbClr val="FFFFFF"/>
                </a:solidFill>
                <a:effectLst>
                  <a:outerShdw blurRad="50800" dist="38100" dir="13500000" algn="br" rotWithShape="0">
                    <a:prstClr val="black">
                      <a:alpha val="40000"/>
                    </a:prstClr>
                  </a:outerShdw>
                </a:effectLst>
              </a:rPr>
              <a:t>radle</a:t>
            </a:r>
            <a:r>
              <a:rPr lang="en-US" sz="2400" dirty="0" smtClean="0">
                <a:ln w="10160">
                  <a:solidFill>
                    <a:schemeClr val="accent1"/>
                  </a:solidFill>
                  <a:prstDash val="solid"/>
                </a:ln>
                <a:solidFill>
                  <a:srgbClr val="FFFFFF"/>
                </a:solidFill>
                <a:effectLst>
                  <a:outerShdw blurRad="50800" dist="38100" dir="13500000" algn="br" rotWithShape="0">
                    <a:prstClr val="black">
                      <a:alpha val="40000"/>
                    </a:prstClr>
                  </a:outerShdw>
                </a:effectLst>
              </a:rPr>
              <a:t> -</a:t>
            </a:r>
            <a:r>
              <a:rPr lang="en-US" sz="2400" dirty="0">
                <a:ln w="10160">
                  <a:solidFill>
                    <a:schemeClr val="accent1"/>
                  </a:solidFill>
                  <a:prstDash val="solid"/>
                </a:ln>
                <a:solidFill>
                  <a:srgbClr val="FFFFFF"/>
                </a:solidFill>
                <a:effectLst>
                  <a:outerShdw blurRad="50800" dist="38100" dir="13500000" algn="br" rotWithShape="0">
                    <a:prstClr val="black">
                      <a:alpha val="40000"/>
                    </a:prstClr>
                  </a:outerShdw>
                </a:effectLst>
              </a:rPr>
              <a:t>-configure-on-demand</a:t>
            </a:r>
          </a:p>
        </p:txBody>
      </p:sp>
    </p:spTree>
    <p:extLst>
      <p:ext uri="{BB962C8B-B14F-4D97-AF65-F5344CB8AC3E}">
        <p14:creationId xmlns:p14="http://schemas.microsoft.com/office/powerpoint/2010/main" val="326573581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ilroad_Coupling_(CMRR).jpg"/>
          <p:cNvPicPr>
            <a:picLocks noChangeAspect="1"/>
          </p:cNvPicPr>
          <p:nvPr/>
        </p:nvPicPr>
        <p:blipFill>
          <a:blip r:embed="rId3">
            <a:alphaModFix amt="46000"/>
            <a:extLst>
              <a:ext uri="{28A0092B-C50C-407E-A947-70E740481C1C}">
                <a14:useLocalDpi xmlns:a14="http://schemas.microsoft.com/office/drawing/2010/main" val="0"/>
              </a:ext>
            </a:extLst>
          </a:blip>
          <a:stretch>
            <a:fillRect/>
          </a:stretch>
        </p:blipFill>
        <p:spPr>
          <a:xfrm>
            <a:off x="-1" y="0"/>
            <a:ext cx="9865485" cy="6962897"/>
          </a:xfrm>
          <a:prstGeom prst="rect">
            <a:avLst/>
          </a:prstGeom>
        </p:spPr>
      </p:pic>
      <p:sp>
        <p:nvSpPr>
          <p:cNvPr id="2" name="Title 1"/>
          <p:cNvSpPr>
            <a:spLocks noGrp="1"/>
          </p:cNvSpPr>
          <p:nvPr>
            <p:ph type="title"/>
          </p:nvPr>
        </p:nvSpPr>
        <p:spPr/>
        <p:txBody>
          <a:bodyPr>
            <a:normAutofit fontScale="90000"/>
          </a:bodyPr>
          <a:lstStyle/>
          <a:p>
            <a:r>
              <a:rPr lang="en-US" dirty="0" smtClean="0"/>
              <a:t>Parallel Builds and decoupled projects</a:t>
            </a:r>
            <a:endParaRPr lang="en-US" dirty="0"/>
          </a:p>
        </p:txBody>
      </p:sp>
      <p:sp>
        <p:nvSpPr>
          <p:cNvPr id="3" name="Content Placeholder 2"/>
          <p:cNvSpPr>
            <a:spLocks noGrp="1"/>
          </p:cNvSpPr>
          <p:nvPr>
            <p:ph idx="1"/>
          </p:nvPr>
        </p:nvSpPr>
        <p:spPr/>
        <p:txBody>
          <a:bodyPr/>
          <a:lstStyle/>
          <a:p>
            <a:pPr marL="0" indent="0">
              <a:buNone/>
            </a:pPr>
            <a:r>
              <a:rPr lang="en-US" dirty="0"/>
              <a:t>d</a:t>
            </a:r>
            <a:r>
              <a:rPr lang="en-US" dirty="0" smtClean="0"/>
              <a:t>ecoupled projects</a:t>
            </a:r>
          </a:p>
          <a:p>
            <a:pPr marL="0" indent="0">
              <a:buNone/>
            </a:pPr>
            <a:endParaRPr lang="en-US" dirty="0" smtClean="0"/>
          </a:p>
          <a:p>
            <a:pPr marL="0" indent="0">
              <a:buNone/>
            </a:pPr>
            <a:r>
              <a:rPr lang="en-US" dirty="0" smtClean="0"/>
              <a:t>&gt;</a:t>
            </a:r>
            <a:r>
              <a:rPr lang="en-US" dirty="0" err="1" smtClean="0"/>
              <a:t>gradle</a:t>
            </a:r>
            <a:r>
              <a:rPr lang="en-US" dirty="0" smtClean="0"/>
              <a:t> --parallel</a:t>
            </a:r>
          </a:p>
          <a:p>
            <a:pPr marL="0" indent="0">
              <a:buNone/>
            </a:pPr>
            <a:r>
              <a:rPr lang="en-US" dirty="0" smtClean="0"/>
              <a:t>&gt;</a:t>
            </a:r>
            <a:r>
              <a:rPr lang="en-US" dirty="0" err="1" smtClean="0"/>
              <a:t>gradle</a:t>
            </a:r>
            <a:r>
              <a:rPr lang="en-US" dirty="0" smtClean="0"/>
              <a:t> --parallel-threads 3</a:t>
            </a:r>
          </a:p>
          <a:p>
            <a:pPr marL="0" indent="0">
              <a:buNone/>
            </a:pPr>
            <a:endParaRPr lang="en-US" dirty="0" smtClean="0"/>
          </a:p>
          <a:p>
            <a:pPr marL="0" indent="0">
              <a:buNone/>
            </a:pPr>
            <a:r>
              <a:rPr lang="en-US" dirty="0" err="1" smtClean="0"/>
              <a:t>Test.setMaxParallelForks</a:t>
            </a:r>
            <a:r>
              <a:rPr lang="en-US" dirty="0" smtClean="0"/>
              <a:t>()</a:t>
            </a:r>
            <a:endParaRPr lang="en-US" dirty="0"/>
          </a:p>
        </p:txBody>
      </p:sp>
    </p:spTree>
    <p:extLst>
      <p:ext uri="{BB962C8B-B14F-4D97-AF65-F5344CB8AC3E}">
        <p14:creationId xmlns:p14="http://schemas.microsoft.com/office/powerpoint/2010/main" val="153326780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4023"/>
          </a:xfrm>
        </p:spPr>
        <p:txBody>
          <a:bodyPr/>
          <a:lstStyle/>
          <a:p>
            <a:r>
              <a:rPr lang="en-US" dirty="0" smtClean="0"/>
              <a:t>Deeper on Plugins   </a:t>
            </a:r>
            <a:endParaRPr lang="en-US" dirty="0"/>
          </a:p>
        </p:txBody>
      </p:sp>
      <p:pic>
        <p:nvPicPr>
          <p:cNvPr id="4" name="Picture 3" descr="152321157_819a02559d_z.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69" y="1258765"/>
            <a:ext cx="7517097" cy="5218234"/>
          </a:xfrm>
          <a:prstGeom prst="rect">
            <a:avLst/>
          </a:prstGeom>
        </p:spPr>
      </p:pic>
    </p:spTree>
    <p:extLst>
      <p:ext uri="{BB962C8B-B14F-4D97-AF65-F5344CB8AC3E}">
        <p14:creationId xmlns:p14="http://schemas.microsoft.com/office/powerpoint/2010/main" val="280566143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2-30 at 11.06.58 PM.png"/>
          <p:cNvPicPr>
            <a:picLocks noChangeAspect="1"/>
          </p:cNvPicPr>
          <p:nvPr/>
        </p:nvPicPr>
        <p:blipFill>
          <a:blip r:embed="rId3">
            <a:alphaModFix amt="55000"/>
            <a:extLst>
              <a:ext uri="{28A0092B-C50C-407E-A947-70E740481C1C}">
                <a14:useLocalDpi xmlns:a14="http://schemas.microsoft.com/office/drawing/2010/main" val="0"/>
              </a:ext>
            </a:extLst>
          </a:blip>
          <a:stretch>
            <a:fillRect/>
          </a:stretch>
        </p:blipFill>
        <p:spPr>
          <a:xfrm>
            <a:off x="-986549" y="0"/>
            <a:ext cx="10130549" cy="7266248"/>
          </a:xfrm>
          <a:prstGeom prst="rect">
            <a:avLst/>
          </a:prstGeom>
        </p:spPr>
      </p:pic>
      <p:sp>
        <p:nvSpPr>
          <p:cNvPr id="2" name="Title 1"/>
          <p:cNvSpPr>
            <a:spLocks noGrp="1"/>
          </p:cNvSpPr>
          <p:nvPr>
            <p:ph type="title"/>
          </p:nvPr>
        </p:nvSpPr>
        <p:spPr>
          <a:xfrm>
            <a:off x="457200" y="158764"/>
            <a:ext cx="8229600" cy="884538"/>
          </a:xfrm>
        </p:spPr>
        <p:txBody>
          <a:bodyPr>
            <a:normAutofit/>
          </a:bodyPr>
          <a:lstStyle/>
          <a:p>
            <a:r>
              <a:rPr lang="en-US" b="1" dirty="0" err="1" smtClean="0"/>
              <a:t>Gradle</a:t>
            </a:r>
            <a:r>
              <a:rPr lang="en-US" b="1" dirty="0" smtClean="0"/>
              <a:t> Plugin Portal	</a:t>
            </a:r>
            <a:endParaRPr lang="en-US" b="1" dirty="0"/>
          </a:p>
        </p:txBody>
      </p:sp>
      <p:sp>
        <p:nvSpPr>
          <p:cNvPr id="3" name="TextBox 2"/>
          <p:cNvSpPr txBox="1"/>
          <p:nvPr/>
        </p:nvSpPr>
        <p:spPr>
          <a:xfrm>
            <a:off x="3629322" y="1041771"/>
            <a:ext cx="5057478" cy="584776"/>
          </a:xfrm>
          <a:prstGeom prst="rect">
            <a:avLst/>
          </a:prstGeom>
          <a:noFill/>
        </p:spPr>
        <p:txBody>
          <a:bodyPr wrap="square" rtlCol="0">
            <a:spAutoFit/>
          </a:bodyPr>
          <a:lstStyle/>
          <a:p>
            <a:r>
              <a:rPr lang="en-US" sz="3200" b="1" u="sng" dirty="0">
                <a:solidFill>
                  <a:schemeClr val="tx2">
                    <a:lumMod val="50000"/>
                  </a:schemeClr>
                </a:solidFill>
              </a:rPr>
              <a:t>http://plugins.gradle.org</a:t>
            </a:r>
            <a:r>
              <a:rPr lang="en-US" sz="3200" b="1" dirty="0">
                <a:solidFill>
                  <a:schemeClr val="tx2">
                    <a:lumMod val="50000"/>
                  </a:schemeClr>
                </a:solidFill>
              </a:rPr>
              <a:t> </a:t>
            </a:r>
          </a:p>
        </p:txBody>
      </p:sp>
    </p:spTree>
    <p:extLst>
      <p:ext uri="{BB962C8B-B14F-4D97-AF65-F5344CB8AC3E}">
        <p14:creationId xmlns:p14="http://schemas.microsoft.com/office/powerpoint/2010/main" val="9824837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00px-Plugs.png"/>
          <p:cNvPicPr>
            <a:picLocks noChangeAspect="1"/>
          </p:cNvPicPr>
          <p:nvPr/>
        </p:nvPicPr>
        <p:blipFill>
          <a:blip r:embed="rId3">
            <a:alphaModFix amt="48000"/>
            <a:extLst>
              <a:ext uri="{28A0092B-C50C-407E-A947-70E740481C1C}">
                <a14:useLocalDpi xmlns:a14="http://schemas.microsoft.com/office/drawing/2010/main" val="0"/>
              </a:ext>
            </a:extLst>
          </a:blip>
          <a:stretch>
            <a:fillRect/>
          </a:stretch>
        </p:blipFill>
        <p:spPr>
          <a:xfrm>
            <a:off x="0" y="-511038"/>
            <a:ext cx="9355201" cy="7283960"/>
          </a:xfrm>
          <a:prstGeom prst="rect">
            <a:avLst/>
          </a:prstGeom>
        </p:spPr>
      </p:pic>
      <p:sp>
        <p:nvSpPr>
          <p:cNvPr id="2" name="Title 1"/>
          <p:cNvSpPr>
            <a:spLocks noGrp="1"/>
          </p:cNvSpPr>
          <p:nvPr>
            <p:ph type="title"/>
          </p:nvPr>
        </p:nvSpPr>
        <p:spPr>
          <a:xfrm>
            <a:off x="457200" y="158763"/>
            <a:ext cx="8229600" cy="771135"/>
          </a:xfrm>
        </p:spPr>
        <p:txBody>
          <a:bodyPr>
            <a:normAutofit/>
          </a:bodyPr>
          <a:lstStyle/>
          <a:p>
            <a:r>
              <a:rPr lang="en-US" dirty="0" smtClean="0"/>
              <a:t>New Plugin Syntax</a:t>
            </a:r>
            <a:endParaRPr lang="en-US" dirty="0"/>
          </a:p>
        </p:txBody>
      </p:sp>
      <p:pic>
        <p:nvPicPr>
          <p:cNvPr id="4" name="Picture 3" descr="Screen Shot 2014-12-26 at 8.48.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63" y="1718819"/>
            <a:ext cx="7426112" cy="2415163"/>
          </a:xfrm>
          <a:prstGeom prst="rect">
            <a:avLst/>
          </a:prstGeom>
        </p:spPr>
      </p:pic>
      <p:sp>
        <p:nvSpPr>
          <p:cNvPr id="6" name="TextBox 5"/>
          <p:cNvSpPr txBox="1"/>
          <p:nvPr/>
        </p:nvSpPr>
        <p:spPr>
          <a:xfrm>
            <a:off x="1610227" y="1247425"/>
            <a:ext cx="555643" cy="369332"/>
          </a:xfrm>
          <a:prstGeom prst="rect">
            <a:avLst/>
          </a:prstGeom>
          <a:noFill/>
        </p:spPr>
        <p:txBody>
          <a:bodyPr wrap="square" rtlCol="0">
            <a:spAutoFit/>
          </a:bodyPr>
          <a:lstStyle/>
          <a:p>
            <a:r>
              <a:rPr lang="en-US" dirty="0" smtClean="0"/>
              <a:t>old</a:t>
            </a:r>
            <a:endParaRPr lang="en-US" dirty="0"/>
          </a:p>
        </p:txBody>
      </p:sp>
      <p:pic>
        <p:nvPicPr>
          <p:cNvPr id="7" name="Picture 6" descr="Screen Shot 2014-12-26 at 8.55.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163" y="5210365"/>
            <a:ext cx="6743700" cy="1028700"/>
          </a:xfrm>
          <a:prstGeom prst="rect">
            <a:avLst/>
          </a:prstGeom>
        </p:spPr>
      </p:pic>
      <p:sp>
        <p:nvSpPr>
          <p:cNvPr id="8" name="TextBox 7"/>
          <p:cNvSpPr txBox="1"/>
          <p:nvPr/>
        </p:nvSpPr>
        <p:spPr>
          <a:xfrm>
            <a:off x="1474153" y="4819595"/>
            <a:ext cx="585805" cy="369332"/>
          </a:xfrm>
          <a:prstGeom prst="rect">
            <a:avLst/>
          </a:prstGeom>
          <a:noFill/>
        </p:spPr>
        <p:txBody>
          <a:bodyPr wrap="none" rtlCol="0">
            <a:spAutoFit/>
          </a:bodyPr>
          <a:lstStyle/>
          <a:p>
            <a:r>
              <a:rPr lang="en-US" dirty="0" smtClean="0"/>
              <a:t>new</a:t>
            </a:r>
            <a:endParaRPr lang="en-US" dirty="0"/>
          </a:p>
        </p:txBody>
      </p:sp>
    </p:spTree>
    <p:extLst>
      <p:ext uri="{BB962C8B-B14F-4D97-AF65-F5344CB8AC3E}">
        <p14:creationId xmlns:p14="http://schemas.microsoft.com/office/powerpoint/2010/main" val="275011924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Plugin plugins plugins…</a:t>
            </a:r>
            <a:endParaRPr lang="en-US" dirty="0"/>
          </a:p>
        </p:txBody>
      </p:sp>
      <p:sp>
        <p:nvSpPr>
          <p:cNvPr id="3" name="Content Placeholder 2"/>
          <p:cNvSpPr>
            <a:spLocks noGrp="1"/>
          </p:cNvSpPr>
          <p:nvPr>
            <p:ph idx="1"/>
          </p:nvPr>
        </p:nvSpPr>
        <p:spPr>
          <a:xfrm>
            <a:off x="457200" y="1417638"/>
            <a:ext cx="8229600" cy="4708525"/>
          </a:xfrm>
        </p:spPr>
        <p:txBody>
          <a:bodyPr>
            <a:normAutofit fontScale="70000" lnSpcReduction="20000"/>
          </a:bodyPr>
          <a:lstStyle/>
          <a:p>
            <a:pPr marL="0" indent="0">
              <a:buNone/>
            </a:pPr>
            <a:r>
              <a:rPr lang="en-US" dirty="0" err="1" smtClean="0"/>
              <a:t>js</a:t>
            </a:r>
            <a:r>
              <a:rPr lang="en-US" dirty="0" smtClean="0"/>
              <a:t> – </a:t>
            </a:r>
            <a:r>
              <a:rPr lang="en-US" dirty="0"/>
              <a:t>combine, minify, </a:t>
            </a:r>
            <a:r>
              <a:rPr lang="en-US" dirty="0" err="1"/>
              <a:t>jshint</a:t>
            </a:r>
            <a:r>
              <a:rPr lang="en-US" dirty="0"/>
              <a:t>, </a:t>
            </a:r>
            <a:r>
              <a:rPr lang="en-US" dirty="0" err="1"/>
              <a:t>jsdoc</a:t>
            </a:r>
            <a:r>
              <a:rPr lang="en-US" dirty="0"/>
              <a:t>, </a:t>
            </a:r>
            <a:r>
              <a:rPr lang="en-US" dirty="0" err="1" smtClean="0"/>
              <a:t>require.js</a:t>
            </a:r>
            <a:endParaRPr lang="en-US" dirty="0" smtClean="0"/>
          </a:p>
          <a:p>
            <a:pPr marL="400050" lvl="1" indent="0">
              <a:buNone/>
            </a:pPr>
            <a:r>
              <a:rPr lang="en-US" dirty="0"/>
              <a:t>plugins {</a:t>
            </a:r>
          </a:p>
          <a:p>
            <a:pPr marL="400050" lvl="1" indent="0">
              <a:buNone/>
            </a:pPr>
            <a:r>
              <a:rPr lang="en-US" dirty="0"/>
              <a:t> </a:t>
            </a:r>
            <a:r>
              <a:rPr lang="en-US" dirty="0" smtClean="0"/>
              <a:t>   </a:t>
            </a:r>
            <a:r>
              <a:rPr lang="en-US" dirty="0"/>
              <a:t>id "</a:t>
            </a:r>
            <a:r>
              <a:rPr lang="en-US" dirty="0" err="1"/>
              <a:t>com.eriwen.gradle.js</a:t>
            </a:r>
            <a:r>
              <a:rPr lang="en-US" dirty="0"/>
              <a:t>" version "1.12.1"</a:t>
            </a:r>
          </a:p>
          <a:p>
            <a:pPr marL="400050" lvl="1" indent="0">
              <a:buNone/>
            </a:pPr>
            <a:r>
              <a:rPr lang="en-US" dirty="0" smtClean="0"/>
              <a:t>}</a:t>
            </a:r>
          </a:p>
          <a:p>
            <a:pPr marL="0" indent="0">
              <a:buNone/>
            </a:pPr>
            <a:endParaRPr lang="en-US" dirty="0" smtClean="0"/>
          </a:p>
          <a:p>
            <a:pPr marL="0" indent="0">
              <a:buNone/>
            </a:pPr>
            <a:r>
              <a:rPr lang="en-US" dirty="0"/>
              <a:t>g</a:t>
            </a:r>
            <a:r>
              <a:rPr lang="en-US" dirty="0" smtClean="0"/>
              <a:t>runt – run our jasmine tests</a:t>
            </a:r>
          </a:p>
          <a:p>
            <a:pPr marL="400050" lvl="1" indent="0">
              <a:buNone/>
            </a:pPr>
            <a:r>
              <a:rPr lang="en-US" dirty="0"/>
              <a:t>plugins {</a:t>
            </a:r>
          </a:p>
          <a:p>
            <a:pPr marL="400050" lvl="1" indent="0">
              <a:buNone/>
            </a:pPr>
            <a:r>
              <a:rPr lang="en-US" dirty="0"/>
              <a:t>  </a:t>
            </a:r>
            <a:r>
              <a:rPr lang="en-US" dirty="0" smtClean="0"/>
              <a:t>  id </a:t>
            </a:r>
            <a:r>
              <a:rPr lang="en-US" dirty="0"/>
              <a:t>"</a:t>
            </a:r>
            <a:r>
              <a:rPr lang="en-US" dirty="0" err="1"/>
              <a:t>com.moowork.grunt</a:t>
            </a:r>
            <a:r>
              <a:rPr lang="en-US" dirty="0"/>
              <a:t>" version "0.6"</a:t>
            </a:r>
          </a:p>
          <a:p>
            <a:pPr marL="400050" lvl="1" indent="0">
              <a:buNone/>
            </a:pPr>
            <a:r>
              <a:rPr lang="en-US" dirty="0" smtClean="0"/>
              <a:t>}</a:t>
            </a:r>
          </a:p>
          <a:p>
            <a:pPr marL="0" indent="0">
              <a:buNone/>
            </a:pPr>
            <a:endParaRPr lang="en-US" dirty="0"/>
          </a:p>
          <a:p>
            <a:pPr marL="0" indent="0">
              <a:buNone/>
            </a:pPr>
            <a:r>
              <a:rPr lang="en-US" dirty="0"/>
              <a:t>c</a:t>
            </a:r>
            <a:r>
              <a:rPr lang="en-US" dirty="0" smtClean="0"/>
              <a:t>ompass – SASS compiler</a:t>
            </a:r>
          </a:p>
          <a:p>
            <a:pPr marL="400050" lvl="1" indent="0">
              <a:buNone/>
            </a:pPr>
            <a:r>
              <a:rPr lang="en-US" dirty="0"/>
              <a:t>plugins {</a:t>
            </a:r>
          </a:p>
          <a:p>
            <a:pPr marL="400050" lvl="1" indent="0">
              <a:buNone/>
            </a:pPr>
            <a:r>
              <a:rPr lang="en-US" dirty="0"/>
              <a:t> </a:t>
            </a:r>
            <a:r>
              <a:rPr lang="en-US" dirty="0" smtClean="0"/>
              <a:t>   </a:t>
            </a:r>
            <a:r>
              <a:rPr lang="en-US" dirty="0"/>
              <a:t>id "</a:t>
            </a:r>
            <a:r>
              <a:rPr lang="en-US" dirty="0" err="1"/>
              <a:t>com.github.robfletcher.compass</a:t>
            </a:r>
            <a:r>
              <a:rPr lang="en-US" dirty="0"/>
              <a:t>" version "2.0.5"</a:t>
            </a:r>
          </a:p>
          <a:p>
            <a:pPr marL="400050" lvl="1" indent="0">
              <a:buNone/>
            </a:pPr>
            <a:r>
              <a:rPr lang="en-US" dirty="0"/>
              <a:t>}</a:t>
            </a:r>
            <a:endParaRPr lang="en-US" dirty="0" smtClean="0"/>
          </a:p>
          <a:p>
            <a:pPr marL="0" indent="0">
              <a:buNone/>
            </a:pPr>
            <a:endParaRPr lang="en-US" dirty="0" smtClean="0"/>
          </a:p>
          <a:p>
            <a:pPr marL="0" indent="0">
              <a:buNone/>
            </a:pPr>
            <a:endParaRPr lang="en-US" dirty="0"/>
          </a:p>
          <a:p>
            <a:pPr marL="0" indent="0">
              <a:buNone/>
            </a:pPr>
            <a:endParaRPr lang="en-US" dirty="0"/>
          </a:p>
        </p:txBody>
      </p:sp>
      <p:pic>
        <p:nvPicPr>
          <p:cNvPr id="4" name="Picture 3" descr="400px-Plugs.png"/>
          <p:cNvPicPr>
            <a:picLocks noChangeAspect="1"/>
          </p:cNvPicPr>
          <p:nvPr/>
        </p:nvPicPr>
        <p:blipFill>
          <a:blip r:embed="rId3">
            <a:alphaModFix amt="22000"/>
            <a:extLst>
              <a:ext uri="{28A0092B-C50C-407E-A947-70E740481C1C}">
                <a14:useLocalDpi xmlns:a14="http://schemas.microsoft.com/office/drawing/2010/main" val="0"/>
              </a:ext>
            </a:extLst>
          </a:blip>
          <a:stretch>
            <a:fillRect/>
          </a:stretch>
        </p:blipFill>
        <p:spPr>
          <a:xfrm rot="7164662">
            <a:off x="-507421" y="-1285502"/>
            <a:ext cx="10035134" cy="10482583"/>
          </a:xfrm>
          <a:prstGeom prst="rect">
            <a:avLst/>
          </a:prstGeom>
        </p:spPr>
      </p:pic>
    </p:spTree>
    <p:extLst>
      <p:ext uri="{BB962C8B-B14F-4D97-AF65-F5344CB8AC3E}">
        <p14:creationId xmlns:p14="http://schemas.microsoft.com/office/powerpoint/2010/main" val="30637325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endParaRPr lang="en-US" dirty="0"/>
          </a:p>
        </p:txBody>
      </p:sp>
      <p:pic>
        <p:nvPicPr>
          <p:cNvPr id="4" name="Picture 3" descr="15307317795_e7bb1cf590_o.jpg"/>
          <p:cNvPicPr>
            <a:picLocks noChangeAspect="1"/>
          </p:cNvPicPr>
          <p:nvPr/>
        </p:nvPicPr>
        <p:blipFill>
          <a:blip r:embed="rId3">
            <a:alphaModFix amt="58000"/>
            <a:extLst>
              <a:ext uri="{28A0092B-C50C-407E-A947-70E740481C1C}">
                <a14:useLocalDpi xmlns:a14="http://schemas.microsoft.com/office/drawing/2010/main" val="0"/>
              </a:ext>
            </a:extLst>
          </a:blip>
          <a:stretch>
            <a:fillRect/>
          </a:stretch>
        </p:blipFill>
        <p:spPr>
          <a:xfrm>
            <a:off x="2917205" y="-408248"/>
            <a:ext cx="7156646" cy="9124018"/>
          </a:xfrm>
          <a:prstGeom prst="rect">
            <a:avLst/>
          </a:prstGeom>
        </p:spPr>
      </p:pic>
      <p:sp>
        <p:nvSpPr>
          <p:cNvPr id="3" name="Content Placeholder 2"/>
          <p:cNvSpPr>
            <a:spLocks noGrp="1"/>
          </p:cNvSpPr>
          <p:nvPr>
            <p:ph idx="1"/>
          </p:nvPr>
        </p:nvSpPr>
        <p:spPr>
          <a:xfrm>
            <a:off x="294831" y="1600200"/>
            <a:ext cx="8391969" cy="4525963"/>
          </a:xfrm>
        </p:spPr>
        <p:txBody>
          <a:bodyPr>
            <a:normAutofit/>
          </a:bodyPr>
          <a:lstStyle/>
          <a:p>
            <a:pPr marL="0" indent="0">
              <a:buNone/>
            </a:pPr>
            <a:r>
              <a:rPr lang="en-US" sz="4800" dirty="0" smtClean="0"/>
              <a:t>To get good,</a:t>
            </a:r>
          </a:p>
          <a:p>
            <a:pPr marL="0" indent="0">
              <a:buNone/>
            </a:pPr>
            <a:r>
              <a:rPr lang="en-US" sz="4800" dirty="0"/>
              <a:t> </a:t>
            </a:r>
            <a:r>
              <a:rPr lang="en-US" sz="4800" dirty="0" smtClean="0"/>
              <a:t>get a </a:t>
            </a:r>
            <a:r>
              <a:rPr lang="en-US" sz="4800" dirty="0" smtClean="0"/>
              <a:t>solid</a:t>
            </a:r>
            <a:endParaRPr lang="en-US" sz="4800" dirty="0" smtClean="0"/>
          </a:p>
          <a:p>
            <a:pPr marL="0" indent="0">
              <a:buNone/>
            </a:pPr>
            <a:r>
              <a:rPr lang="en-US" sz="4800" dirty="0" smtClean="0"/>
              <a:t> </a:t>
            </a:r>
            <a:r>
              <a:rPr lang="en-US" sz="4800" dirty="0" smtClean="0"/>
              <a:t>understanding </a:t>
            </a:r>
            <a:endParaRPr lang="en-US" sz="4800" dirty="0" smtClean="0"/>
          </a:p>
          <a:p>
            <a:pPr marL="0" indent="0">
              <a:buNone/>
            </a:pPr>
            <a:r>
              <a:rPr lang="en-US" sz="4800" dirty="0" smtClean="0"/>
              <a:t>of the </a:t>
            </a:r>
            <a:r>
              <a:rPr lang="en-US" sz="4800" b="1" dirty="0" smtClean="0"/>
              <a:t>basics</a:t>
            </a:r>
            <a:r>
              <a:rPr lang="en-US" sz="4800" dirty="0" smtClean="0"/>
              <a:t>.</a:t>
            </a:r>
            <a:endParaRPr lang="en-US" sz="4800" dirty="0"/>
          </a:p>
        </p:txBody>
      </p:sp>
    </p:spTree>
    <p:extLst>
      <p:ext uri="{BB962C8B-B14F-4D97-AF65-F5344CB8AC3E}">
        <p14:creationId xmlns:p14="http://schemas.microsoft.com/office/powerpoint/2010/main" val="200541283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Plugin plugins plugins…</a:t>
            </a:r>
            <a:endParaRPr lang="en-US" dirty="0"/>
          </a:p>
        </p:txBody>
      </p:sp>
      <p:sp>
        <p:nvSpPr>
          <p:cNvPr id="3" name="Content Placeholder 2"/>
          <p:cNvSpPr>
            <a:spLocks noGrp="1"/>
          </p:cNvSpPr>
          <p:nvPr>
            <p:ph idx="1"/>
          </p:nvPr>
        </p:nvSpPr>
        <p:spPr>
          <a:xfrm>
            <a:off x="457200" y="1417638"/>
            <a:ext cx="8229600" cy="4708525"/>
          </a:xfrm>
        </p:spPr>
        <p:txBody>
          <a:bodyPr>
            <a:normAutofit fontScale="70000" lnSpcReduction="20000"/>
          </a:bodyPr>
          <a:lstStyle/>
          <a:p>
            <a:pPr marL="0" indent="0">
              <a:buNone/>
            </a:pPr>
            <a:r>
              <a:rPr lang="en-US" dirty="0" err="1" smtClean="0"/>
              <a:t>Gretty</a:t>
            </a:r>
            <a:r>
              <a:rPr lang="en-US" dirty="0" smtClean="0"/>
              <a:t> – embedded jetty (*Use instead of </a:t>
            </a:r>
            <a:r>
              <a:rPr lang="en-US" dirty="0" err="1" smtClean="0"/>
              <a:t>gradle</a:t>
            </a:r>
            <a:r>
              <a:rPr lang="en-US" dirty="0" smtClean="0"/>
              <a:t> jetty plugin)</a:t>
            </a:r>
          </a:p>
          <a:p>
            <a:pPr marL="400050" lvl="1" indent="0">
              <a:buNone/>
            </a:pPr>
            <a:r>
              <a:rPr lang="en-US" dirty="0"/>
              <a:t>plugins {</a:t>
            </a:r>
          </a:p>
          <a:p>
            <a:pPr marL="400050" lvl="1" indent="0">
              <a:buNone/>
            </a:pPr>
            <a:r>
              <a:rPr lang="en-US" dirty="0"/>
              <a:t> </a:t>
            </a:r>
            <a:r>
              <a:rPr lang="en-US" dirty="0" smtClean="0"/>
              <a:t>   </a:t>
            </a:r>
            <a:r>
              <a:rPr lang="en-US" dirty="0"/>
              <a:t> id "</a:t>
            </a:r>
            <a:r>
              <a:rPr lang="en-US" dirty="0" err="1"/>
              <a:t>org.akhikhl.gretty</a:t>
            </a:r>
            <a:r>
              <a:rPr lang="en-US" dirty="0"/>
              <a:t>" version "</a:t>
            </a:r>
            <a:r>
              <a:rPr lang="en-US" dirty="0" smtClean="0"/>
              <a:t>1.1.8”</a:t>
            </a:r>
          </a:p>
          <a:p>
            <a:pPr marL="400050" lvl="1" indent="0">
              <a:buNone/>
            </a:pPr>
            <a:r>
              <a:rPr lang="en-US" dirty="0" smtClean="0"/>
              <a:t>}</a:t>
            </a:r>
          </a:p>
          <a:p>
            <a:pPr marL="0" indent="0">
              <a:buNone/>
            </a:pPr>
            <a:r>
              <a:rPr lang="en-US" dirty="0" smtClean="0"/>
              <a:t> </a:t>
            </a:r>
          </a:p>
          <a:p>
            <a:pPr marL="0" indent="0">
              <a:buNone/>
            </a:pPr>
            <a:r>
              <a:rPr lang="en-US" dirty="0" smtClean="0"/>
              <a:t>Cargo – deploy to local and remote containers</a:t>
            </a:r>
          </a:p>
          <a:p>
            <a:pPr marL="400050" lvl="1" indent="0">
              <a:buNone/>
            </a:pPr>
            <a:r>
              <a:rPr lang="en-US" dirty="0"/>
              <a:t>plugins {</a:t>
            </a:r>
          </a:p>
          <a:p>
            <a:pPr marL="400050" lvl="1" indent="0">
              <a:buNone/>
            </a:pPr>
            <a:r>
              <a:rPr lang="en-US" dirty="0"/>
              <a:t> </a:t>
            </a:r>
            <a:r>
              <a:rPr lang="en-US" dirty="0" smtClean="0"/>
              <a:t>   </a:t>
            </a:r>
            <a:r>
              <a:rPr lang="en-US" dirty="0"/>
              <a:t>id "</a:t>
            </a:r>
            <a:r>
              <a:rPr lang="en-US" dirty="0" err="1"/>
              <a:t>com.bmuschko.cargo</a:t>
            </a:r>
            <a:r>
              <a:rPr lang="en-US" dirty="0"/>
              <a:t>" version "2.0.3"</a:t>
            </a:r>
          </a:p>
          <a:p>
            <a:pPr marL="400050" lvl="1" indent="0">
              <a:buNone/>
            </a:pPr>
            <a:r>
              <a:rPr lang="en-US" dirty="0" smtClean="0"/>
              <a:t>}</a:t>
            </a:r>
          </a:p>
          <a:p>
            <a:pPr marL="400050" lvl="1" indent="0">
              <a:buNone/>
            </a:pPr>
            <a:endParaRPr lang="en-US" dirty="0" smtClean="0"/>
          </a:p>
          <a:p>
            <a:pPr marL="0" indent="0">
              <a:buNone/>
            </a:pPr>
            <a:r>
              <a:rPr lang="en-US" dirty="0" smtClean="0"/>
              <a:t>SSH - </a:t>
            </a:r>
            <a:r>
              <a:rPr lang="en-US" dirty="0"/>
              <a:t>remote command execution and file </a:t>
            </a:r>
            <a:r>
              <a:rPr lang="en-US" dirty="0" smtClean="0"/>
              <a:t>transfer</a:t>
            </a:r>
          </a:p>
          <a:p>
            <a:pPr marL="400050" lvl="1" indent="0">
              <a:buNone/>
            </a:pPr>
            <a:r>
              <a:rPr lang="en-US" dirty="0"/>
              <a:t>plugins {</a:t>
            </a:r>
          </a:p>
          <a:p>
            <a:pPr marL="400050" lvl="1" indent="0">
              <a:buNone/>
            </a:pPr>
            <a:r>
              <a:rPr lang="en-US" dirty="0"/>
              <a:t>  </a:t>
            </a:r>
            <a:r>
              <a:rPr lang="en-US" dirty="0" smtClean="0"/>
              <a:t>  id </a:t>
            </a:r>
            <a:r>
              <a:rPr lang="en-US" dirty="0"/>
              <a:t>"</a:t>
            </a:r>
            <a:r>
              <a:rPr lang="en-US" dirty="0" err="1"/>
              <a:t>org.hidetake.ssh</a:t>
            </a:r>
            <a:r>
              <a:rPr lang="en-US" dirty="0"/>
              <a:t>" version "0.4.6"</a:t>
            </a:r>
          </a:p>
          <a:p>
            <a:pPr marL="400050" lvl="1" indent="0">
              <a:buNone/>
            </a:pPr>
            <a:r>
              <a:rPr lang="en-US" dirty="0"/>
              <a:t>}</a:t>
            </a:r>
            <a:endParaRPr lang="en-US" dirty="0" smtClean="0"/>
          </a:p>
          <a:p>
            <a:pPr marL="0" indent="0">
              <a:buNone/>
            </a:pPr>
            <a:endParaRPr lang="en-US" dirty="0"/>
          </a:p>
          <a:p>
            <a:pPr marL="0" indent="0">
              <a:buNone/>
            </a:pPr>
            <a:endParaRPr lang="en-US" dirty="0"/>
          </a:p>
        </p:txBody>
      </p:sp>
      <p:pic>
        <p:nvPicPr>
          <p:cNvPr id="4" name="Picture 3" descr="400px-Plugs.png"/>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rot="12101060">
            <a:off x="-877794" y="-778911"/>
            <a:ext cx="9570772" cy="8948671"/>
          </a:xfrm>
          <a:prstGeom prst="rect">
            <a:avLst/>
          </a:prstGeom>
        </p:spPr>
      </p:pic>
    </p:spTree>
    <p:extLst>
      <p:ext uri="{BB962C8B-B14F-4D97-AF65-F5344CB8AC3E}">
        <p14:creationId xmlns:p14="http://schemas.microsoft.com/office/powerpoint/2010/main" val="348099305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bul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solidFill>
                  <a:schemeClr val="bg1"/>
                </a:solidFill>
              </a:rPr>
              <a:t>Netflix Build Language (NEBULA)</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Core plugins</a:t>
            </a:r>
          </a:p>
          <a:p>
            <a:r>
              <a:rPr lang="en-US" dirty="0" smtClean="0">
                <a:solidFill>
                  <a:schemeClr val="bg1"/>
                </a:solidFill>
              </a:rPr>
              <a:t>Opinionated plugins</a:t>
            </a:r>
          </a:p>
          <a:p>
            <a:r>
              <a:rPr lang="en-US" u="sng" dirty="0" smtClean="0">
                <a:solidFill>
                  <a:srgbClr val="FFFFFF"/>
                </a:solidFill>
              </a:rPr>
              <a:t>http://plugins.gradle.org/search?term=nebula</a:t>
            </a:r>
          </a:p>
          <a:p>
            <a:r>
              <a:rPr lang="en-US" u="sng" dirty="0" smtClean="0">
                <a:solidFill>
                  <a:srgbClr val="FFFFFF"/>
                </a:solidFill>
              </a:rPr>
              <a:t>http://github.com/netflix</a:t>
            </a:r>
          </a:p>
          <a:p>
            <a:endParaRPr lang="en-US" dirty="0">
              <a:solidFill>
                <a:schemeClr val="bg1"/>
              </a:solidFill>
            </a:endParaRPr>
          </a:p>
        </p:txBody>
      </p:sp>
    </p:spTree>
    <p:extLst>
      <p:ext uri="{BB962C8B-B14F-4D97-AF65-F5344CB8AC3E}">
        <p14:creationId xmlns:p14="http://schemas.microsoft.com/office/powerpoint/2010/main" val="106180840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rentrambo.jpg"/>
          <p:cNvPicPr>
            <a:picLocks noChangeAspect="1"/>
          </p:cNvPicPr>
          <p:nvPr/>
        </p:nvPicPr>
        <p:blipFill>
          <a:blip r:embed="rId3">
            <a:alphaModFix amt="87000"/>
            <a:extLst>
              <a:ext uri="{28A0092B-C50C-407E-A947-70E740481C1C}">
                <a14:useLocalDpi xmlns:a14="http://schemas.microsoft.com/office/drawing/2010/main" val="0"/>
              </a:ext>
            </a:extLst>
          </a:blip>
          <a:stretch>
            <a:fillRect/>
          </a:stretch>
        </p:blipFill>
        <p:spPr>
          <a:xfrm>
            <a:off x="-1791663" y="0"/>
            <a:ext cx="12844093" cy="6969660"/>
          </a:xfrm>
          <a:prstGeom prst="rect">
            <a:avLst/>
          </a:prstGeom>
        </p:spPr>
      </p:pic>
      <p:sp>
        <p:nvSpPr>
          <p:cNvPr id="2" name="Title 1"/>
          <p:cNvSpPr>
            <a:spLocks noGrp="1"/>
          </p:cNvSpPr>
          <p:nvPr>
            <p:ph type="title"/>
          </p:nvPr>
        </p:nvSpPr>
        <p:spPr>
          <a:xfrm>
            <a:off x="79378" y="487630"/>
            <a:ext cx="8198557" cy="1326806"/>
          </a:xfrm>
        </p:spPr>
        <p:txBody>
          <a:bodyPr>
            <a:normAutofit/>
          </a:bodyPr>
          <a:lstStyle/>
          <a:p>
            <a:r>
              <a:rPr lang="en-US" sz="6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“Good Thoughts</a:t>
            </a:r>
            <a:r>
              <a:rPr lang="en-US" sz="6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t>
            </a:r>
            <a:endParaRPr lang="en-US" sz="6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311470108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ftwa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454367" cy="6858000"/>
          </a:xfrm>
          <a:prstGeom prst="rect">
            <a:avLst/>
          </a:prstGeom>
        </p:spPr>
      </p:pic>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274638"/>
            <a:ext cx="8229600" cy="5851525"/>
          </a:xfrm>
        </p:spPr>
        <p:txBody>
          <a:bodyPr/>
          <a:lstStyle/>
          <a:p>
            <a:pPr marL="0" indent="0" algn="ctr">
              <a:buNone/>
            </a:pPr>
            <a:r>
              <a:rPr lang="en-US" dirty="0" smtClean="0"/>
              <a:t>Treat your build like a piece of software</a:t>
            </a:r>
            <a:endParaRPr lang="en-US" dirty="0"/>
          </a:p>
        </p:txBody>
      </p:sp>
    </p:spTree>
    <p:extLst>
      <p:ext uri="{BB962C8B-B14F-4D97-AF65-F5344CB8AC3E}">
        <p14:creationId xmlns:p14="http://schemas.microsoft.com/office/powerpoint/2010/main" val="119169352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ubi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88" y="-1"/>
            <a:ext cx="10302376" cy="7144341"/>
          </a:xfrm>
          <a:prstGeom prst="rect">
            <a:avLst/>
          </a:prstGeom>
        </p:spPr>
      </p:pic>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532990"/>
            <a:ext cx="4985826" cy="5023719"/>
          </a:xfrm>
        </p:spPr>
        <p:txBody>
          <a:bodyPr/>
          <a:lstStyle/>
          <a:p>
            <a:pPr marL="0" indent="0">
              <a:buNone/>
            </a:pPr>
            <a:r>
              <a:rPr lang="en-US" dirty="0" smtClean="0"/>
              <a:t>It’s better to have more smaller projects</a:t>
            </a:r>
            <a:endParaRPr lang="en-US" dirty="0"/>
          </a:p>
        </p:txBody>
      </p:sp>
    </p:spTree>
    <p:extLst>
      <p:ext uri="{BB962C8B-B14F-4D97-AF65-F5344CB8AC3E}">
        <p14:creationId xmlns:p14="http://schemas.microsoft.com/office/powerpoint/2010/main" val="404122973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1190662" y="1600200"/>
            <a:ext cx="7496138" cy="4525963"/>
          </a:xfrm>
        </p:spPr>
        <p:txBody>
          <a:bodyPr/>
          <a:lstStyle/>
          <a:p>
            <a:pPr marL="0" indent="0">
              <a:buNone/>
            </a:pPr>
            <a:r>
              <a:rPr lang="en-US" b="1" dirty="0" smtClean="0"/>
              <a:t>stack </a:t>
            </a:r>
          </a:p>
          <a:p>
            <a:pPr marL="0" indent="0">
              <a:buNone/>
            </a:pPr>
            <a:r>
              <a:rPr lang="en-US" b="1" dirty="0" smtClean="0"/>
              <a:t>your </a:t>
            </a:r>
          </a:p>
          <a:p>
            <a:pPr marL="0" indent="0">
              <a:buNone/>
            </a:pPr>
            <a:r>
              <a:rPr lang="en-US" b="1" dirty="0" smtClean="0"/>
              <a:t>plugins</a:t>
            </a:r>
            <a:endParaRPr lang="en-US" b="1" dirty="0"/>
          </a:p>
        </p:txBody>
      </p:sp>
      <p:pic>
        <p:nvPicPr>
          <p:cNvPr id="4" name="Picture 3" descr="Oolong_the_Rabbit's_last_performance_(20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928" y="1168263"/>
            <a:ext cx="5266872" cy="5250413"/>
          </a:xfrm>
          <a:prstGeom prst="rect">
            <a:avLst/>
          </a:prstGeom>
        </p:spPr>
      </p:pic>
    </p:spTree>
    <p:extLst>
      <p:ext uri="{BB962C8B-B14F-4D97-AF65-F5344CB8AC3E}">
        <p14:creationId xmlns:p14="http://schemas.microsoft.com/office/powerpoint/2010/main" val="217945850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p.png"/>
          <p:cNvPicPr>
            <a:picLocks noChangeAspect="1"/>
          </p:cNvPicPr>
          <p:nvPr/>
        </p:nvPicPr>
        <p:blipFill>
          <a:blip r:embed="rId3">
            <a:alphaModFix amt="45000"/>
            <a:extLst>
              <a:ext uri="{28A0092B-C50C-407E-A947-70E740481C1C}">
                <a14:useLocalDpi xmlns:a14="http://schemas.microsoft.com/office/drawing/2010/main" val="0"/>
              </a:ext>
            </a:extLst>
          </a:blip>
          <a:stretch>
            <a:fillRect/>
          </a:stretch>
        </p:blipFill>
        <p:spPr>
          <a:xfrm>
            <a:off x="-408226" y="-1162889"/>
            <a:ext cx="9718068" cy="8975285"/>
          </a:xfrm>
          <a:prstGeom prst="rect">
            <a:avLst/>
          </a:prstGeom>
        </p:spPr>
      </p:pic>
      <p:sp>
        <p:nvSpPr>
          <p:cNvPr id="2" name="Title 1"/>
          <p:cNvSpPr>
            <a:spLocks noGrp="1"/>
          </p:cNvSpPr>
          <p:nvPr>
            <p:ph type="title"/>
          </p:nvPr>
        </p:nvSpPr>
        <p:spPr/>
        <p:txBody>
          <a:bodyPr>
            <a:normAutofit fontScale="90000"/>
          </a:bodyPr>
          <a:lstStyle/>
          <a:p>
            <a:r>
              <a:rPr lang="en-US" dirty="0" smtClean="0"/>
              <a:t>Dependency Management Revisited</a:t>
            </a:r>
            <a:endParaRPr lang="en-US" dirty="0"/>
          </a:p>
        </p:txBody>
      </p:sp>
      <p:sp>
        <p:nvSpPr>
          <p:cNvPr id="3" name="Content Placeholder 2"/>
          <p:cNvSpPr>
            <a:spLocks noGrp="1"/>
          </p:cNvSpPr>
          <p:nvPr>
            <p:ph idx="1"/>
          </p:nvPr>
        </p:nvSpPr>
        <p:spPr/>
        <p:txBody>
          <a:bodyPr/>
          <a:lstStyle/>
          <a:p>
            <a:r>
              <a:rPr lang="en-US" dirty="0" smtClean="0"/>
              <a:t>Version your Jars. </a:t>
            </a:r>
            <a:endParaRPr lang="en-US" dirty="0"/>
          </a:p>
          <a:p>
            <a:r>
              <a:rPr lang="en-US" dirty="0" smtClean="0"/>
              <a:t>Manage your transitive dependencies</a:t>
            </a:r>
          </a:p>
          <a:p>
            <a:r>
              <a:rPr lang="en-US" dirty="0" smtClean="0"/>
              <a:t>Deal with version </a:t>
            </a:r>
            <a:r>
              <a:rPr lang="en-US" dirty="0" smtClean="0"/>
              <a:t>conflicts</a:t>
            </a:r>
          </a:p>
          <a:p>
            <a:endParaRPr lang="en-US" dirty="0" smtClean="0"/>
          </a:p>
          <a:p>
            <a:r>
              <a:rPr lang="en-US" dirty="0" smtClean="0"/>
              <a:t>Dynamic Versions / Changing Modules</a:t>
            </a:r>
          </a:p>
          <a:p>
            <a:r>
              <a:rPr lang="en-US" dirty="0" smtClean="0"/>
              <a:t>DRY dependencies</a:t>
            </a:r>
          </a:p>
          <a:p>
            <a:endParaRPr lang="en-US" dirty="0"/>
          </a:p>
        </p:txBody>
      </p:sp>
    </p:spTree>
    <p:extLst>
      <p:ext uri="{BB962C8B-B14F-4D97-AF65-F5344CB8AC3E}">
        <p14:creationId xmlns:p14="http://schemas.microsoft.com/office/powerpoint/2010/main" val="212977302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Exclude transitive dependencies you do not want</a:t>
            </a:r>
            <a:endParaRPr lang="en-US" dirty="0"/>
          </a:p>
        </p:txBody>
      </p:sp>
      <p:pic>
        <p:nvPicPr>
          <p:cNvPr id="3" name="Picture 2" descr="Screen Shot 2014-12-28 at 8.58.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31" y="1768429"/>
            <a:ext cx="8524430" cy="2202656"/>
          </a:xfrm>
          <a:prstGeom prst="rect">
            <a:avLst/>
          </a:prstGeom>
        </p:spPr>
      </p:pic>
      <p:pic>
        <p:nvPicPr>
          <p:cNvPr id="5" name="Picture 4" descr="Screen Shot 2014-12-28 at 9.08.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97" y="4492750"/>
            <a:ext cx="8429603" cy="874233"/>
          </a:xfrm>
          <a:prstGeom prst="rect">
            <a:avLst/>
          </a:prstGeom>
        </p:spPr>
      </p:pic>
      <p:pic>
        <p:nvPicPr>
          <p:cNvPr id="6" name="Picture 5" descr="592d5c2da5db041388b7220db06909263a612943e5d1a3bdaac716f7283db464.jpg"/>
          <p:cNvPicPr>
            <a:picLocks noChangeAspect="1"/>
          </p:cNvPicPr>
          <p:nvPr/>
        </p:nvPicPr>
        <p:blipFill>
          <a:blip r:embed="rId5">
            <a:alphaModFix amt="27000"/>
            <a:extLst>
              <a:ext uri="{28A0092B-C50C-407E-A947-70E740481C1C}">
                <a14:useLocalDpi xmlns:a14="http://schemas.microsoft.com/office/drawing/2010/main" val="0"/>
              </a:ext>
            </a:extLst>
          </a:blip>
          <a:stretch>
            <a:fillRect/>
          </a:stretch>
        </p:blipFill>
        <p:spPr>
          <a:xfrm>
            <a:off x="-140176" y="1768429"/>
            <a:ext cx="10493265" cy="5288739"/>
          </a:xfrm>
          <a:prstGeom prst="rect">
            <a:avLst/>
          </a:prstGeom>
        </p:spPr>
      </p:pic>
    </p:spTree>
    <p:extLst>
      <p:ext uri="{BB962C8B-B14F-4D97-AF65-F5344CB8AC3E}">
        <p14:creationId xmlns:p14="http://schemas.microsoft.com/office/powerpoint/2010/main" val="163948606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vin-hobbes-conflict-620x3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550" y="1068272"/>
            <a:ext cx="6808035" cy="5273195"/>
          </a:xfrm>
          <a:prstGeom prst="rect">
            <a:avLst/>
          </a:prstGeom>
        </p:spPr>
      </p:pic>
      <p:sp>
        <p:nvSpPr>
          <p:cNvPr id="2" name="Title 1"/>
          <p:cNvSpPr>
            <a:spLocks noGrp="1"/>
          </p:cNvSpPr>
          <p:nvPr>
            <p:ph type="title"/>
          </p:nvPr>
        </p:nvSpPr>
        <p:spPr>
          <a:xfrm>
            <a:off x="457200" y="136084"/>
            <a:ext cx="8229600" cy="714434"/>
          </a:xfrm>
        </p:spPr>
        <p:txBody>
          <a:bodyPr>
            <a:normAutofit fontScale="90000"/>
          </a:bodyPr>
          <a:lstStyle/>
          <a:p>
            <a:r>
              <a:rPr lang="en-US" dirty="0" smtClean="0"/>
              <a:t>Understand </a:t>
            </a:r>
            <a:r>
              <a:rPr lang="en-US" dirty="0" err="1" smtClean="0"/>
              <a:t>ResolutionStrategy</a:t>
            </a:r>
            <a:endParaRPr lang="en-US" dirty="0"/>
          </a:p>
        </p:txBody>
      </p:sp>
      <p:pic>
        <p:nvPicPr>
          <p:cNvPr id="4" name="Picture 3" descr="Screen Shot 2014-12-28 at 8.23.58 PM.png"/>
          <p:cNvPicPr>
            <a:picLocks noChangeAspect="1"/>
          </p:cNvPicPr>
          <p:nvPr/>
        </p:nvPicPr>
        <p:blipFill>
          <a:blip r:embed="rId4">
            <a:alphaModFix amt="93000"/>
            <a:extLst>
              <a:ext uri="{28A0092B-C50C-407E-A947-70E740481C1C}">
                <a14:useLocalDpi xmlns:a14="http://schemas.microsoft.com/office/drawing/2010/main" val="0"/>
              </a:ext>
            </a:extLst>
          </a:blip>
          <a:stretch>
            <a:fillRect/>
          </a:stretch>
        </p:blipFill>
        <p:spPr>
          <a:xfrm>
            <a:off x="170095" y="1068272"/>
            <a:ext cx="8826489" cy="5273195"/>
          </a:xfrm>
          <a:prstGeom prst="rect">
            <a:avLst/>
          </a:prstGeom>
        </p:spPr>
      </p:pic>
    </p:spTree>
    <p:extLst>
      <p:ext uri="{BB962C8B-B14F-4D97-AF65-F5344CB8AC3E}">
        <p14:creationId xmlns:p14="http://schemas.microsoft.com/office/powerpoint/2010/main" val="247121852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ownload-Aqua-and-Fauna-Dynamic-Themes-for-Windows-7-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0852033" cy="6951557"/>
          </a:xfrm>
          <a:prstGeom prst="rect">
            <a:avLst/>
          </a:prstGeom>
        </p:spPr>
      </p:pic>
      <p:sp>
        <p:nvSpPr>
          <p:cNvPr id="2" name="Title 1"/>
          <p:cNvSpPr>
            <a:spLocks noGrp="1"/>
          </p:cNvSpPr>
          <p:nvPr>
            <p:ph type="title"/>
          </p:nvPr>
        </p:nvSpPr>
        <p:spPr/>
        <p:txBody>
          <a:bodyPr/>
          <a:lstStyle/>
          <a:p>
            <a:r>
              <a:rPr lang="en-US" dirty="0" smtClean="0"/>
              <a:t>Dynamic and Changing Versions</a:t>
            </a:r>
            <a:endParaRPr lang="en-US" dirty="0"/>
          </a:p>
        </p:txBody>
      </p:sp>
      <p:sp>
        <p:nvSpPr>
          <p:cNvPr id="5" name="TextBox 4"/>
          <p:cNvSpPr txBox="1"/>
          <p:nvPr/>
        </p:nvSpPr>
        <p:spPr>
          <a:xfrm>
            <a:off x="170094" y="4139180"/>
            <a:ext cx="3798779" cy="1200329"/>
          </a:xfrm>
          <a:prstGeom prst="rect">
            <a:avLst/>
          </a:prstGeom>
          <a:noFill/>
        </p:spPr>
        <p:txBody>
          <a:bodyPr wrap="square" rtlCol="0">
            <a:spAutoFit/>
          </a:bodyPr>
          <a:lstStyle/>
          <a:p>
            <a:endParaRPr lang="en-US" b="1" dirty="0" smtClean="0"/>
          </a:p>
          <a:p>
            <a:r>
              <a:rPr lang="en-US" b="1" dirty="0" smtClean="0"/>
              <a:t>&gt;</a:t>
            </a:r>
            <a:r>
              <a:rPr lang="en-US" b="1" dirty="0" err="1" smtClean="0"/>
              <a:t>gradle</a:t>
            </a:r>
            <a:r>
              <a:rPr lang="en-US" b="1" dirty="0" smtClean="0"/>
              <a:t> --refresh-dependencies</a:t>
            </a:r>
          </a:p>
          <a:p>
            <a:r>
              <a:rPr lang="en-US" b="1" dirty="0" smtClean="0"/>
              <a:t>(default </a:t>
            </a:r>
            <a:r>
              <a:rPr lang="en-US" b="1" dirty="0"/>
              <a:t>24 </a:t>
            </a:r>
            <a:r>
              <a:rPr lang="en-US" b="1" dirty="0" smtClean="0"/>
              <a:t>hours)</a:t>
            </a:r>
            <a:endParaRPr lang="en-US" b="1" dirty="0"/>
          </a:p>
          <a:p>
            <a:endParaRPr lang="en-US" b="1" dirty="0"/>
          </a:p>
        </p:txBody>
      </p:sp>
      <p:pic>
        <p:nvPicPr>
          <p:cNvPr id="6" name="Picture 5" descr="Screen Shot 2014-12-28 at 8.31.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094" y="1599685"/>
            <a:ext cx="8973906" cy="2172956"/>
          </a:xfrm>
          <a:prstGeom prst="rect">
            <a:avLst/>
          </a:prstGeom>
        </p:spPr>
      </p:pic>
    </p:spTree>
    <p:extLst>
      <p:ext uri="{BB962C8B-B14F-4D97-AF65-F5344CB8AC3E}">
        <p14:creationId xmlns:p14="http://schemas.microsoft.com/office/powerpoint/2010/main" val="21496225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2-30 at 8.39.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0518"/>
            <a:ext cx="9144000" cy="5105467"/>
          </a:xfrm>
          <a:prstGeom prst="rect">
            <a:avLst/>
          </a:prstGeom>
        </p:spPr>
      </p:pic>
      <p:sp>
        <p:nvSpPr>
          <p:cNvPr id="2" name="Title 1"/>
          <p:cNvSpPr>
            <a:spLocks noGrp="1"/>
          </p:cNvSpPr>
          <p:nvPr>
            <p:ph type="title"/>
          </p:nvPr>
        </p:nvSpPr>
        <p:spPr>
          <a:xfrm>
            <a:off x="457200" y="274638"/>
            <a:ext cx="8229600" cy="1675880"/>
          </a:xfrm>
        </p:spPr>
        <p:txBody>
          <a:bodyPr>
            <a:normAutofit/>
          </a:bodyPr>
          <a:lstStyle/>
          <a:p>
            <a:r>
              <a:rPr lang="en-US" dirty="0"/>
              <a:t>A </a:t>
            </a:r>
            <a:r>
              <a:rPr lang="en-US" dirty="0" err="1"/>
              <a:t>Gradle</a:t>
            </a:r>
            <a:r>
              <a:rPr lang="en-US" dirty="0"/>
              <a:t> build file IS a groovy program</a:t>
            </a:r>
            <a:r>
              <a:rPr lang="en-US" dirty="0" smtClean="0"/>
              <a:t>.</a:t>
            </a:r>
            <a:endParaRPr lang="en-US" dirty="0"/>
          </a:p>
        </p:txBody>
      </p:sp>
    </p:spTree>
    <p:extLst>
      <p:ext uri="{BB962C8B-B14F-4D97-AF65-F5344CB8AC3E}">
        <p14:creationId xmlns:p14="http://schemas.microsoft.com/office/powerpoint/2010/main" val="63418465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g-dunes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124742"/>
            <a:ext cx="8229600" cy="816497"/>
          </a:xfrm>
        </p:spPr>
        <p:txBody>
          <a:bodyPr/>
          <a:lstStyle/>
          <a:p>
            <a:r>
              <a:rPr lang="en-US" dirty="0" smtClean="0"/>
              <a:t>DRY dependencies</a:t>
            </a:r>
            <a:endParaRPr lang="en-US" dirty="0"/>
          </a:p>
        </p:txBody>
      </p:sp>
      <p:pic>
        <p:nvPicPr>
          <p:cNvPr id="4" name="Picture 3" descr="Screen Shot 2014-12-28 at 8.47.43 PM.png"/>
          <p:cNvPicPr>
            <a:picLocks noChangeAspect="1"/>
          </p:cNvPicPr>
          <p:nvPr/>
        </p:nvPicPr>
        <p:blipFill>
          <a:blip r:embed="rId4">
            <a:alphaModFix amt="96000"/>
            <a:extLst>
              <a:ext uri="{28A0092B-C50C-407E-A947-70E740481C1C}">
                <a14:useLocalDpi xmlns:a14="http://schemas.microsoft.com/office/drawing/2010/main" val="0"/>
              </a:ext>
            </a:extLst>
          </a:blip>
          <a:stretch>
            <a:fillRect/>
          </a:stretch>
        </p:blipFill>
        <p:spPr>
          <a:xfrm>
            <a:off x="275766" y="1071338"/>
            <a:ext cx="8686800" cy="5558118"/>
          </a:xfrm>
          <a:prstGeom prst="rect">
            <a:avLst/>
          </a:prstGeom>
        </p:spPr>
      </p:pic>
    </p:spTree>
    <p:extLst>
      <p:ext uri="{BB962C8B-B14F-4D97-AF65-F5344CB8AC3E}">
        <p14:creationId xmlns:p14="http://schemas.microsoft.com/office/powerpoint/2010/main" val="83218100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oovy-Earthworm-Jim-Shirt.jpg"/>
          <p:cNvPicPr>
            <a:picLocks noChangeAspect="1"/>
          </p:cNvPicPr>
          <p:nvPr/>
        </p:nvPicPr>
        <p:blipFill>
          <a:blip r:embed="rId3">
            <a:alphaModFix amt="41000"/>
            <a:extLst>
              <a:ext uri="{28A0092B-C50C-407E-A947-70E740481C1C}">
                <a14:useLocalDpi xmlns:a14="http://schemas.microsoft.com/office/drawing/2010/main" val="0"/>
              </a:ext>
            </a:extLst>
          </a:blip>
          <a:stretch>
            <a:fillRect/>
          </a:stretch>
        </p:blipFill>
        <p:spPr>
          <a:xfrm>
            <a:off x="0" y="-578351"/>
            <a:ext cx="9144000" cy="7527072"/>
          </a:xfrm>
          <a:prstGeom prst="rect">
            <a:avLst/>
          </a:prstGeom>
        </p:spPr>
      </p:pic>
      <p:sp>
        <p:nvSpPr>
          <p:cNvPr id="2" name="Title 1"/>
          <p:cNvSpPr>
            <a:spLocks noGrp="1"/>
          </p:cNvSpPr>
          <p:nvPr>
            <p:ph type="title"/>
          </p:nvPr>
        </p:nvSpPr>
        <p:spPr>
          <a:xfrm>
            <a:off x="457200" y="5307224"/>
            <a:ext cx="8229600" cy="1122682"/>
          </a:xfrm>
        </p:spPr>
        <p:txBody>
          <a:bodyPr>
            <a:normAutofit/>
          </a:bodyPr>
          <a:lstStyle/>
          <a:p>
            <a:r>
              <a:rPr lang="en-US" sz="4800" b="1" dirty="0" smtClean="0">
                <a:ln w="17780" cmpd="sng">
                  <a:solidFill>
                    <a:srgbClr val="FFFFFF"/>
                  </a:solidFill>
                  <a:prstDash val="solid"/>
                  <a:miter lim="800000"/>
                </a:ln>
                <a:solidFill>
                  <a:schemeClr val="tx2"/>
                </a:solidFill>
                <a:effectLst>
                  <a:outerShdw blurRad="50800" dist="38100" dir="13500000" algn="br" rotWithShape="0">
                    <a:prstClr val="black">
                      <a:alpha val="40000"/>
                    </a:prstClr>
                  </a:outerShdw>
                </a:effectLst>
              </a:rPr>
              <a:t>Use the power of groovy</a:t>
            </a:r>
            <a:endParaRPr lang="en-US" sz="4800" b="1" dirty="0">
              <a:ln w="17780" cmpd="sng">
                <a:solidFill>
                  <a:srgbClr val="FFFFFF"/>
                </a:solidFill>
                <a:prstDash val="solid"/>
                <a:miter lim="800000"/>
              </a:ln>
              <a:solidFill>
                <a:schemeClr val="tx2"/>
              </a:solidFill>
              <a:effectLst>
                <a:outerShdw blurRad="50800" dist="38100" dir="13500000" algn="br" rotWithShape="0">
                  <a:prstClr val="black">
                    <a:alpha val="40000"/>
                  </a:prstClr>
                </a:outerShdw>
              </a:effectLst>
            </a:endParaRPr>
          </a:p>
        </p:txBody>
      </p:sp>
      <p:pic>
        <p:nvPicPr>
          <p:cNvPr id="3" name="Picture 2" descr="Screen Shot 2014-12-28 at 9.13.08 PM.png"/>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457200" y="1168667"/>
            <a:ext cx="8686800" cy="983347"/>
          </a:xfrm>
          <a:prstGeom prst="rect">
            <a:avLst/>
          </a:prstGeom>
        </p:spPr>
      </p:pic>
      <p:pic>
        <p:nvPicPr>
          <p:cNvPr id="5" name="Picture 4" descr="Screen Shot 2015-01-03 at 7.12.06 PM.png"/>
          <p:cNvPicPr>
            <a:picLocks noChangeAspect="1"/>
          </p:cNvPicPr>
          <p:nvPr/>
        </p:nvPicPr>
        <p:blipFill>
          <a:blip r:embed="rId5">
            <a:alphaModFix amt="93000"/>
            <a:extLst>
              <a:ext uri="{28A0092B-C50C-407E-A947-70E740481C1C}">
                <a14:useLocalDpi xmlns:a14="http://schemas.microsoft.com/office/drawing/2010/main" val="0"/>
              </a:ext>
            </a:extLst>
          </a:blip>
          <a:stretch>
            <a:fillRect/>
          </a:stretch>
        </p:blipFill>
        <p:spPr>
          <a:xfrm>
            <a:off x="457200" y="3334881"/>
            <a:ext cx="8562064" cy="1813580"/>
          </a:xfrm>
          <a:prstGeom prst="rect">
            <a:avLst/>
          </a:prstGeom>
        </p:spPr>
      </p:pic>
    </p:spTree>
    <p:extLst>
      <p:ext uri="{BB962C8B-B14F-4D97-AF65-F5344CB8AC3E}">
        <p14:creationId xmlns:p14="http://schemas.microsoft.com/office/powerpoint/2010/main" val="325838646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Consider ‘Helper’ methods to be more maintainable and </a:t>
            </a:r>
            <a:r>
              <a:rPr lang="en-US" dirty="0" smtClean="0"/>
              <a:t>more declarative</a:t>
            </a:r>
            <a:endParaRPr lang="en-US" dirty="0"/>
          </a:p>
        </p:txBody>
      </p:sp>
      <p:pic>
        <p:nvPicPr>
          <p:cNvPr id="3" name="Picture 2" descr="Screen Shot 2014-12-28 at 9.17.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30" y="1569116"/>
            <a:ext cx="8734869" cy="4989576"/>
          </a:xfrm>
          <a:prstGeom prst="rect">
            <a:avLst/>
          </a:prstGeom>
        </p:spPr>
      </p:pic>
      <p:pic>
        <p:nvPicPr>
          <p:cNvPr id="5" name="Picture 4" descr="wec-help.jpg"/>
          <p:cNvPicPr>
            <a:picLocks noChangeAspect="1"/>
          </p:cNvPicPr>
          <p:nvPr/>
        </p:nvPicPr>
        <p:blipFill>
          <a:blip r:embed="rId4">
            <a:alphaModFix amt="36000"/>
            <a:extLst>
              <a:ext uri="{28A0092B-C50C-407E-A947-70E740481C1C}">
                <a14:useLocalDpi xmlns:a14="http://schemas.microsoft.com/office/drawing/2010/main" val="0"/>
              </a:ext>
            </a:extLst>
          </a:blip>
          <a:stretch>
            <a:fillRect/>
          </a:stretch>
        </p:blipFill>
        <p:spPr>
          <a:xfrm>
            <a:off x="6386110" y="1569115"/>
            <a:ext cx="2643589" cy="4989577"/>
          </a:xfrm>
          <a:prstGeom prst="rect">
            <a:avLst/>
          </a:prstGeom>
        </p:spPr>
      </p:pic>
    </p:spTree>
    <p:extLst>
      <p:ext uri="{BB962C8B-B14F-4D97-AF65-F5344CB8AC3E}">
        <p14:creationId xmlns:p14="http://schemas.microsoft.com/office/powerpoint/2010/main" val="51821776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1" cy="6858000"/>
          </a:xfrm>
          <a:prstGeom prst="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 </a:t>
            </a:r>
            <a:endParaRPr lang="en-US" dirty="0"/>
          </a:p>
        </p:txBody>
      </p:sp>
      <p:sp>
        <p:nvSpPr>
          <p:cNvPr id="4" name="Content Placeholder 3"/>
          <p:cNvSpPr>
            <a:spLocks noGrp="1"/>
          </p:cNvSpPr>
          <p:nvPr>
            <p:ph idx="1"/>
          </p:nvPr>
        </p:nvSpPr>
        <p:spPr>
          <a:xfrm>
            <a:off x="457200" y="771136"/>
            <a:ext cx="8229600" cy="5355028"/>
          </a:xfrm>
        </p:spPr>
        <p:txBody>
          <a:bodyPr/>
          <a:lstStyle/>
          <a:p>
            <a:pPr marL="0" indent="0">
              <a:buNone/>
            </a:pP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Don’t go “Ant” </a:t>
            </a:r>
          </a:p>
          <a:p>
            <a:pPr marL="0" indent="0">
              <a:buNone/>
            </a:pP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Don’t code by “SOCP”</a:t>
            </a:r>
          </a:p>
          <a:p>
            <a:endParaRPr lang="en-US" dirty="0" smtClean="0"/>
          </a:p>
        </p:txBody>
      </p:sp>
      <p:pic>
        <p:nvPicPr>
          <p:cNvPr id="2" name="Picture 1" descr="JunkDrawer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16248"/>
            <a:ext cx="9144001" cy="4641753"/>
          </a:xfrm>
          <a:prstGeom prst="rect">
            <a:avLst/>
          </a:prstGeom>
        </p:spPr>
      </p:pic>
    </p:spTree>
    <p:extLst>
      <p:ext uri="{BB962C8B-B14F-4D97-AF65-F5344CB8AC3E}">
        <p14:creationId xmlns:p14="http://schemas.microsoft.com/office/powerpoint/2010/main" val="238313649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90722"/>
            <a:ext cx="8229600" cy="1451548"/>
          </a:xfrm>
        </p:spPr>
        <p:txBody>
          <a:bodyPr>
            <a:norm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Fail Fast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Content Placeholder 3" descr="failfast.jpeg"/>
          <p:cNvPicPr>
            <a:picLocks noGrp="1" noChangeAspect="1"/>
          </p:cNvPicPr>
          <p:nvPr>
            <p:ph idx="1"/>
          </p:nvPr>
        </p:nvPicPr>
        <p:blipFill>
          <a:blip r:embed="rId3">
            <a:extLst>
              <a:ext uri="{28A0092B-C50C-407E-A947-70E740481C1C}">
                <a14:useLocalDpi xmlns:a14="http://schemas.microsoft.com/office/drawing/2010/main" val="0"/>
              </a:ext>
            </a:extLst>
          </a:blip>
          <a:srcRect t="8958" b="8958"/>
          <a:stretch>
            <a:fillRect/>
          </a:stretch>
        </p:blipFill>
        <p:spPr>
          <a:xfrm>
            <a:off x="1" y="1626306"/>
            <a:ext cx="9144000" cy="5231694"/>
          </a:xfrm>
        </p:spPr>
      </p:pic>
    </p:spTree>
    <p:extLst>
      <p:ext uri="{BB962C8B-B14F-4D97-AF65-F5344CB8AC3E}">
        <p14:creationId xmlns:p14="http://schemas.microsoft.com/office/powerpoint/2010/main" val="92921328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edit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81303"/>
            <a:ext cx="10976768" cy="8490593"/>
          </a:xfrm>
          <a:prstGeom prst="rect">
            <a:avLst/>
          </a:prstGeom>
        </p:spPr>
      </p:pic>
      <p:sp>
        <p:nvSpPr>
          <p:cNvPr id="2" name="Title 1"/>
          <p:cNvSpPr>
            <a:spLocks noGrp="1"/>
          </p:cNvSpPr>
          <p:nvPr>
            <p:ph type="title"/>
          </p:nvPr>
        </p:nvSpPr>
        <p:spPr/>
        <p:txBody>
          <a:bodyPr/>
          <a:lstStyle/>
          <a:p>
            <a:r>
              <a:rPr lang="en-US" dirty="0" smtClean="0">
                <a:solidFill>
                  <a:srgbClr val="FFFFFF"/>
                </a:solidFill>
              </a:rPr>
              <a:t>Understand your </a:t>
            </a:r>
            <a:r>
              <a:rPr lang="en-US" dirty="0" err="1" smtClean="0"/>
              <a:t>Gradle</a:t>
            </a:r>
            <a:r>
              <a:rPr lang="en-US" dirty="0" smtClean="0"/>
              <a:t> Objects</a:t>
            </a:r>
            <a:endParaRPr lang="en-US" dirty="0"/>
          </a:p>
        </p:txBody>
      </p:sp>
      <p:pic>
        <p:nvPicPr>
          <p:cNvPr id="4" name="Picture 3" descr="Screen Shot 2014-12-28 at 9.27.25 PM.png"/>
          <p:cNvPicPr>
            <a:picLocks noChangeAspect="1"/>
          </p:cNvPicPr>
          <p:nvPr/>
        </p:nvPicPr>
        <p:blipFill>
          <a:blip r:embed="rId4">
            <a:alphaModFix amt="95000"/>
            <a:extLst>
              <a:ext uri="{28A0092B-C50C-407E-A947-70E740481C1C}">
                <a14:useLocalDpi xmlns:a14="http://schemas.microsoft.com/office/drawing/2010/main" val="0"/>
              </a:ext>
            </a:extLst>
          </a:blip>
          <a:stretch>
            <a:fillRect/>
          </a:stretch>
        </p:blipFill>
        <p:spPr>
          <a:xfrm>
            <a:off x="317500" y="1515842"/>
            <a:ext cx="8509000" cy="3962400"/>
          </a:xfrm>
          <a:prstGeom prst="rect">
            <a:avLst/>
          </a:prstGeom>
        </p:spPr>
      </p:pic>
    </p:spTree>
    <p:extLst>
      <p:ext uri="{BB962C8B-B14F-4D97-AF65-F5344CB8AC3E}">
        <p14:creationId xmlns:p14="http://schemas.microsoft.com/office/powerpoint/2010/main" val="329445692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eed-movie-pictures-45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27" y="0"/>
            <a:ext cx="9480427" cy="7110320"/>
          </a:xfrm>
          <a:prstGeom prst="rect">
            <a:avLst/>
          </a:prstGeom>
        </p:spPr>
      </p:pic>
      <p:sp>
        <p:nvSpPr>
          <p:cNvPr id="2" name="Title 1"/>
          <p:cNvSpPr>
            <a:spLocks noGrp="1"/>
          </p:cNvSpPr>
          <p:nvPr>
            <p:ph type="title"/>
          </p:nvPr>
        </p:nvSpPr>
        <p:spPr>
          <a:xfrm>
            <a:off x="-336426" y="498970"/>
            <a:ext cx="6618585" cy="918668"/>
          </a:xfrm>
        </p:spPr>
        <p:txBody>
          <a:bodyPr>
            <a:normAutofit/>
          </a:bodyPr>
          <a:lstStyle/>
          <a:p>
            <a:r>
              <a:rPr lang="en-US" dirty="0" smtClean="0">
                <a:solidFill>
                  <a:srgbClr val="FFFFFF"/>
                </a:solidFill>
              </a:rPr>
              <a:t>Optimize builds for</a:t>
            </a:r>
            <a:endParaRPr lang="en-US" dirty="0">
              <a:solidFill>
                <a:srgbClr val="FFFFFF"/>
              </a:solidFill>
            </a:endParaRPr>
          </a:p>
        </p:txBody>
      </p:sp>
      <p:sp>
        <p:nvSpPr>
          <p:cNvPr id="3" name="Content Placeholder 2"/>
          <p:cNvSpPr>
            <a:spLocks noGrp="1"/>
          </p:cNvSpPr>
          <p:nvPr>
            <p:ph idx="1"/>
          </p:nvPr>
        </p:nvSpPr>
        <p:spPr/>
        <p:txBody>
          <a:bodyPr/>
          <a:lstStyle/>
          <a:p>
            <a:pPr algn="r"/>
            <a:r>
              <a:rPr lang="en-US" dirty="0" smtClean="0">
                <a:solidFill>
                  <a:srgbClr val="FFFFFF"/>
                </a:solidFill>
              </a:rPr>
              <a:t>Smaller Projects</a:t>
            </a:r>
          </a:p>
          <a:p>
            <a:pPr algn="r"/>
            <a:r>
              <a:rPr lang="en-US" dirty="0" smtClean="0">
                <a:solidFill>
                  <a:srgbClr val="FFFFFF"/>
                </a:solidFill>
              </a:rPr>
              <a:t>Decoupled projects</a:t>
            </a:r>
          </a:p>
          <a:p>
            <a:pPr algn="r"/>
            <a:r>
              <a:rPr lang="en-US" dirty="0" smtClean="0">
                <a:solidFill>
                  <a:srgbClr val="FFFFFF"/>
                </a:solidFill>
              </a:rPr>
              <a:t>Parallelism</a:t>
            </a:r>
          </a:p>
          <a:p>
            <a:pPr algn="r"/>
            <a:r>
              <a:rPr lang="en-US" dirty="0" smtClean="0">
                <a:solidFill>
                  <a:srgbClr val="FFFFFF"/>
                </a:solidFill>
              </a:rPr>
              <a:t>profile</a:t>
            </a:r>
          </a:p>
          <a:p>
            <a:pPr algn="r"/>
            <a:r>
              <a:rPr lang="en-US" dirty="0" smtClean="0">
                <a:solidFill>
                  <a:srgbClr val="FFFFFF"/>
                </a:solidFill>
              </a:rPr>
              <a:t>keep up</a:t>
            </a:r>
          </a:p>
          <a:p>
            <a:endParaRPr lang="en-US" dirty="0" smtClean="0">
              <a:solidFill>
                <a:srgbClr val="FFFFFF"/>
              </a:solidFill>
            </a:endParaRPr>
          </a:p>
          <a:p>
            <a:pPr lvl="1"/>
            <a:endParaRPr lang="en-US" dirty="0">
              <a:solidFill>
                <a:srgbClr val="FFFFFF"/>
              </a:solidFill>
            </a:endParaRPr>
          </a:p>
        </p:txBody>
      </p:sp>
    </p:spTree>
    <p:extLst>
      <p:ext uri="{BB962C8B-B14F-4D97-AF65-F5344CB8AC3E}">
        <p14:creationId xmlns:p14="http://schemas.microsoft.com/office/powerpoint/2010/main" val="145120790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eepCalmStudio.com-[Crown]-Keep-Calm-And-Understand-Your-Project.png"/>
          <p:cNvPicPr>
            <a:picLocks noChangeAspect="1"/>
          </p:cNvPicPr>
          <p:nvPr/>
        </p:nvPicPr>
        <p:blipFill>
          <a:blip r:embed="rId3">
            <a:alphaModFix amt="22000"/>
            <a:extLst>
              <a:ext uri="{28A0092B-C50C-407E-A947-70E740481C1C}">
                <a14:useLocalDpi xmlns:a14="http://schemas.microsoft.com/office/drawing/2010/main" val="0"/>
              </a:ext>
            </a:extLst>
          </a:blip>
          <a:stretch>
            <a:fillRect/>
          </a:stretch>
        </p:blipFill>
        <p:spPr>
          <a:xfrm>
            <a:off x="0" y="0"/>
            <a:ext cx="9345889" cy="7136991"/>
          </a:xfrm>
          <a:prstGeom prst="rect">
            <a:avLst/>
          </a:prstGeom>
        </p:spPr>
      </p:pic>
      <p:sp>
        <p:nvSpPr>
          <p:cNvPr id="2" name="Title 1"/>
          <p:cNvSpPr>
            <a:spLocks noGrp="1"/>
          </p:cNvSpPr>
          <p:nvPr>
            <p:ph type="title"/>
          </p:nvPr>
        </p:nvSpPr>
        <p:spPr/>
        <p:txBody>
          <a:bodyPr/>
          <a:lstStyle/>
          <a:p>
            <a:r>
              <a:rPr lang="en-US" dirty="0" smtClean="0"/>
              <a:t>Understanding Your Project</a:t>
            </a:r>
            <a:endParaRPr lang="en-US" dirty="0"/>
          </a:p>
        </p:txBody>
      </p:sp>
      <p:sp>
        <p:nvSpPr>
          <p:cNvPr id="3" name="Content Placeholder 2"/>
          <p:cNvSpPr>
            <a:spLocks noGrp="1"/>
          </p:cNvSpPr>
          <p:nvPr>
            <p:ph idx="1"/>
          </p:nvPr>
        </p:nvSpPr>
        <p:spPr/>
        <p:txBody>
          <a:bodyPr>
            <a:normAutofit/>
          </a:bodyPr>
          <a:lstStyle/>
          <a:p>
            <a:r>
              <a:rPr lang="en-US" sz="2400" dirty="0" smtClean="0"/>
              <a:t>&gt; </a:t>
            </a:r>
            <a:r>
              <a:rPr lang="en-US" sz="2400" dirty="0" err="1" smtClean="0"/>
              <a:t>gradle</a:t>
            </a:r>
            <a:r>
              <a:rPr lang="en-US" sz="2400" dirty="0" smtClean="0"/>
              <a:t>  </a:t>
            </a:r>
            <a:r>
              <a:rPr lang="en-US" sz="2400" dirty="0" smtClean="0"/>
              <a:t>projects</a:t>
            </a:r>
            <a:endParaRPr lang="en-US" sz="2400" dirty="0"/>
          </a:p>
          <a:p>
            <a:r>
              <a:rPr lang="en-US" sz="2400" dirty="0" smtClean="0"/>
              <a:t>&gt; </a:t>
            </a:r>
            <a:r>
              <a:rPr lang="en-US" sz="2400" dirty="0" err="1" smtClean="0"/>
              <a:t>gradle</a:t>
            </a:r>
            <a:r>
              <a:rPr lang="en-US" sz="2400" dirty="0" smtClean="0"/>
              <a:t>  </a:t>
            </a:r>
            <a:r>
              <a:rPr lang="en-US" sz="2400" dirty="0"/>
              <a:t>tasks </a:t>
            </a:r>
            <a:r>
              <a:rPr lang="en-US" sz="2400" dirty="0" smtClean="0"/>
              <a:t>--all</a:t>
            </a:r>
          </a:p>
          <a:p>
            <a:r>
              <a:rPr lang="en-US" sz="2400" dirty="0" smtClean="0"/>
              <a:t>&gt; </a:t>
            </a:r>
            <a:r>
              <a:rPr lang="en-US" sz="2400" dirty="0" err="1" smtClean="0"/>
              <a:t>gradle</a:t>
            </a:r>
            <a:r>
              <a:rPr lang="en-US" sz="2400" dirty="0" smtClean="0"/>
              <a:t> </a:t>
            </a:r>
            <a:r>
              <a:rPr lang="en-US" sz="2400" dirty="0" smtClean="0"/>
              <a:t>dependencies</a:t>
            </a:r>
          </a:p>
          <a:p>
            <a:r>
              <a:rPr lang="en-US" sz="2400" dirty="0" smtClean="0"/>
              <a:t>&gt; </a:t>
            </a:r>
            <a:r>
              <a:rPr lang="en-US" sz="2400" dirty="0" err="1" smtClean="0"/>
              <a:t>gradle</a:t>
            </a:r>
            <a:r>
              <a:rPr lang="en-US" sz="2400" dirty="0" smtClean="0"/>
              <a:t> </a:t>
            </a:r>
            <a:r>
              <a:rPr lang="en-US" sz="2400" dirty="0" err="1"/>
              <a:t>api:dependencies</a:t>
            </a:r>
            <a:r>
              <a:rPr lang="en-US" sz="2400" dirty="0"/>
              <a:t> --configuration </a:t>
            </a:r>
            <a:r>
              <a:rPr lang="en-US" sz="2400" dirty="0" err="1" smtClean="0"/>
              <a:t>testCompile</a:t>
            </a:r>
            <a:endParaRPr lang="en-US" sz="2400" dirty="0" smtClean="0"/>
          </a:p>
          <a:p>
            <a:r>
              <a:rPr lang="en-US" sz="2400" dirty="0" smtClean="0"/>
              <a:t>&gt; </a:t>
            </a:r>
            <a:r>
              <a:rPr lang="en-US" sz="2400" dirty="0" err="1" smtClean="0"/>
              <a:t>gradle</a:t>
            </a:r>
            <a:r>
              <a:rPr lang="en-US" sz="2400" dirty="0" smtClean="0"/>
              <a:t>  </a:t>
            </a:r>
            <a:r>
              <a:rPr lang="en-US" sz="2400" dirty="0" err="1"/>
              <a:t>webapp:dependencyInsight</a:t>
            </a:r>
            <a:r>
              <a:rPr lang="en-US" sz="2400" dirty="0"/>
              <a:t> --dependency </a:t>
            </a:r>
            <a:r>
              <a:rPr lang="en-US" sz="2400" dirty="0" smtClean="0"/>
              <a:t>groovy</a:t>
            </a:r>
          </a:p>
          <a:p>
            <a:r>
              <a:rPr lang="en-US" sz="2400" dirty="0" smtClean="0"/>
              <a:t>&gt; </a:t>
            </a:r>
            <a:r>
              <a:rPr lang="en-US" sz="2400" dirty="0" err="1" smtClean="0"/>
              <a:t>gradle</a:t>
            </a:r>
            <a:r>
              <a:rPr lang="en-US" sz="2400" dirty="0" smtClean="0"/>
              <a:t> </a:t>
            </a:r>
            <a:r>
              <a:rPr lang="en-US" sz="2400" dirty="0" smtClean="0"/>
              <a:t>properties</a:t>
            </a:r>
          </a:p>
          <a:p>
            <a:r>
              <a:rPr lang="en-US" sz="2400" dirty="0" smtClean="0"/>
              <a:t>&gt; </a:t>
            </a:r>
            <a:r>
              <a:rPr lang="en-US" sz="2400" dirty="0" err="1" smtClean="0"/>
              <a:t>gradle</a:t>
            </a:r>
            <a:r>
              <a:rPr lang="en-US" sz="2400" dirty="0" smtClean="0"/>
              <a:t> </a:t>
            </a:r>
            <a:r>
              <a:rPr lang="en-US" sz="2400" dirty="0" smtClean="0"/>
              <a:t>--profile</a:t>
            </a:r>
          </a:p>
          <a:p>
            <a:r>
              <a:rPr lang="en-US" sz="2400" dirty="0" smtClean="0"/>
              <a:t>apply plugin: ‘project-report’</a:t>
            </a:r>
          </a:p>
          <a:p>
            <a:r>
              <a:rPr lang="en-US" sz="2400" dirty="0"/>
              <a:t>a</a:t>
            </a:r>
            <a:r>
              <a:rPr lang="en-US" sz="2400" dirty="0" smtClean="0"/>
              <a:t>pply plugin: ‘sonar-runner’</a:t>
            </a:r>
          </a:p>
          <a:p>
            <a:endParaRPr lang="en-US" sz="2400" dirty="0" smtClean="0"/>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41573114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ix_fingerti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940217"/>
          </a:xfrm>
          <a:prstGeom prst="rect">
            <a:avLst/>
          </a:prstGeom>
        </p:spPr>
      </p:pic>
      <p:sp>
        <p:nvSpPr>
          <p:cNvPr id="2" name="Title 1"/>
          <p:cNvSpPr>
            <a:spLocks noGrp="1"/>
          </p:cNvSpPr>
          <p:nvPr>
            <p:ph type="title"/>
          </p:nvPr>
        </p:nvSpPr>
        <p:spPr/>
        <p:txBody>
          <a:bodyPr/>
          <a:lstStyle/>
          <a:p>
            <a:r>
              <a:rPr lang="en-US" dirty="0" smtClean="0">
                <a:solidFill>
                  <a:schemeClr val="bg1"/>
                </a:solidFill>
              </a:rPr>
              <a:t>More command line-isms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&gt; </a:t>
            </a:r>
            <a:r>
              <a:rPr lang="en-US" dirty="0" err="1" smtClean="0">
                <a:solidFill>
                  <a:schemeClr val="bg1"/>
                </a:solidFill>
              </a:rPr>
              <a:t>gradle</a:t>
            </a:r>
            <a:r>
              <a:rPr lang="en-US" dirty="0" smtClean="0">
                <a:solidFill>
                  <a:schemeClr val="bg1"/>
                </a:solidFill>
              </a:rPr>
              <a:t> </a:t>
            </a:r>
            <a:r>
              <a:rPr lang="en-US" dirty="0" err="1" smtClean="0">
                <a:solidFill>
                  <a:schemeClr val="bg1"/>
                </a:solidFill>
              </a:rPr>
              <a:t>dist</a:t>
            </a:r>
            <a:r>
              <a:rPr lang="en-US" dirty="0" smtClean="0">
                <a:solidFill>
                  <a:schemeClr val="bg1"/>
                </a:solidFill>
              </a:rPr>
              <a:t> -x test</a:t>
            </a:r>
          </a:p>
          <a:p>
            <a:r>
              <a:rPr lang="en-US" dirty="0" smtClean="0">
                <a:solidFill>
                  <a:schemeClr val="bg1"/>
                </a:solidFill>
              </a:rPr>
              <a:t>&gt; </a:t>
            </a:r>
            <a:r>
              <a:rPr lang="en-US" dirty="0" err="1" smtClean="0">
                <a:solidFill>
                  <a:schemeClr val="bg1"/>
                </a:solidFill>
              </a:rPr>
              <a:t>gradle</a:t>
            </a:r>
            <a:r>
              <a:rPr lang="en-US" dirty="0" smtClean="0">
                <a:solidFill>
                  <a:schemeClr val="bg1"/>
                </a:solidFill>
              </a:rPr>
              <a:t> </a:t>
            </a:r>
            <a:r>
              <a:rPr lang="en-US" dirty="0" smtClean="0">
                <a:solidFill>
                  <a:schemeClr val="bg1"/>
                </a:solidFill>
              </a:rPr>
              <a:t>--rerun-tasks</a:t>
            </a:r>
          </a:p>
          <a:p>
            <a:r>
              <a:rPr lang="en-US" dirty="0" err="1" smtClean="0">
                <a:solidFill>
                  <a:schemeClr val="bg1"/>
                </a:solidFill>
              </a:rPr>
              <a:t>CamelCase</a:t>
            </a:r>
            <a:r>
              <a:rPr lang="en-US" dirty="0" smtClean="0">
                <a:solidFill>
                  <a:schemeClr val="bg1"/>
                </a:solidFill>
              </a:rPr>
              <a:t> tasks</a:t>
            </a:r>
          </a:p>
          <a:p>
            <a:r>
              <a:rPr lang="en-US" dirty="0" smtClean="0">
                <a:solidFill>
                  <a:schemeClr val="bg1"/>
                </a:solidFill>
              </a:rPr>
              <a:t>&gt; </a:t>
            </a:r>
            <a:r>
              <a:rPr lang="en-US" dirty="0" err="1" smtClean="0">
                <a:solidFill>
                  <a:schemeClr val="bg1"/>
                </a:solidFill>
              </a:rPr>
              <a:t>gradle</a:t>
            </a:r>
            <a:r>
              <a:rPr lang="en-US" dirty="0" smtClean="0">
                <a:solidFill>
                  <a:schemeClr val="bg1"/>
                </a:solidFill>
              </a:rPr>
              <a:t> </a:t>
            </a:r>
            <a:r>
              <a:rPr lang="en-US" dirty="0" smtClean="0">
                <a:solidFill>
                  <a:schemeClr val="bg1"/>
                </a:solidFill>
              </a:rPr>
              <a:t>-q</a:t>
            </a:r>
          </a:p>
          <a:p>
            <a:r>
              <a:rPr lang="en-US" dirty="0" smtClean="0">
                <a:solidFill>
                  <a:schemeClr val="bg1"/>
                </a:solidFill>
              </a:rPr>
              <a:t>&gt; </a:t>
            </a:r>
            <a:r>
              <a:rPr lang="en-US" dirty="0" err="1" smtClean="0">
                <a:solidFill>
                  <a:schemeClr val="bg1"/>
                </a:solidFill>
              </a:rPr>
              <a:t>gradle</a:t>
            </a:r>
            <a:r>
              <a:rPr lang="en-US" dirty="0" smtClean="0">
                <a:solidFill>
                  <a:schemeClr val="bg1"/>
                </a:solidFill>
              </a:rPr>
              <a:t> </a:t>
            </a:r>
            <a:r>
              <a:rPr lang="en-US" dirty="0" smtClean="0">
                <a:solidFill>
                  <a:schemeClr val="bg1"/>
                </a:solidFill>
              </a:rPr>
              <a:t>--dry-run</a:t>
            </a:r>
          </a:p>
          <a:p>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85829918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Gradle</a:t>
            </a:r>
            <a:r>
              <a:rPr lang="en-US" dirty="0" smtClean="0"/>
              <a:t> in </a:t>
            </a:r>
            <a:r>
              <a:rPr lang="en-US" smtClean="0"/>
              <a:t>the Future	</a:t>
            </a:r>
            <a:endParaRPr lang="en-US"/>
          </a:p>
        </p:txBody>
      </p:sp>
      <p:sp>
        <p:nvSpPr>
          <p:cNvPr id="3" name="Content Placeholder 2"/>
          <p:cNvSpPr>
            <a:spLocks noGrp="1"/>
          </p:cNvSpPr>
          <p:nvPr>
            <p:ph idx="1"/>
          </p:nvPr>
        </p:nvSpPr>
        <p:spPr/>
        <p:txBody>
          <a:bodyPr>
            <a:normAutofit fontScale="77500" lnSpcReduction="20000"/>
          </a:bodyPr>
          <a:lstStyle/>
          <a:p>
            <a:r>
              <a:rPr lang="en-US" dirty="0">
                <a:hlinkClick r:id="rId3"/>
              </a:rPr>
              <a:t>http://gradle.org/</a:t>
            </a:r>
            <a:r>
              <a:rPr lang="en-US" dirty="0" smtClean="0">
                <a:hlinkClick r:id="rId3"/>
              </a:rPr>
              <a:t>roadmap</a:t>
            </a:r>
            <a:endParaRPr lang="en-US" dirty="0" smtClean="0"/>
          </a:p>
          <a:p>
            <a:r>
              <a:rPr lang="en-US" dirty="0" smtClean="0"/>
              <a:t>configuration model</a:t>
            </a:r>
          </a:p>
          <a:p>
            <a:r>
              <a:rPr lang="en-US" dirty="0" smtClean="0"/>
              <a:t>parallelism model</a:t>
            </a:r>
          </a:p>
          <a:p>
            <a:r>
              <a:rPr lang="en-US" dirty="0" smtClean="0"/>
              <a:t>dependency management variants</a:t>
            </a:r>
          </a:p>
          <a:p>
            <a:r>
              <a:rPr lang="en-US" dirty="0" smtClean="0"/>
              <a:t>tooling </a:t>
            </a:r>
            <a:r>
              <a:rPr lang="en-US" dirty="0" err="1" smtClean="0"/>
              <a:t>api</a:t>
            </a:r>
            <a:endParaRPr lang="en-US" dirty="0" smtClean="0"/>
          </a:p>
          <a:p>
            <a:r>
              <a:rPr lang="en-US" dirty="0" smtClean="0"/>
              <a:t>native support</a:t>
            </a:r>
          </a:p>
          <a:p>
            <a:r>
              <a:rPr lang="en-US" dirty="0" smtClean="0"/>
              <a:t>caching</a:t>
            </a:r>
          </a:p>
          <a:p>
            <a:r>
              <a:rPr lang="en-US" dirty="0" smtClean="0"/>
              <a:t>daemon</a:t>
            </a:r>
          </a:p>
          <a:p>
            <a:r>
              <a:rPr lang="en-US" dirty="0" smtClean="0"/>
              <a:t>plugin ecosystem</a:t>
            </a:r>
          </a:p>
          <a:p>
            <a:r>
              <a:rPr lang="en-US" dirty="0" smtClean="0"/>
              <a:t>extensibility</a:t>
            </a:r>
          </a:p>
          <a:p>
            <a:r>
              <a:rPr lang="en-US" dirty="0" smtClean="0"/>
              <a:t>truly distributed build system</a:t>
            </a:r>
          </a:p>
          <a:p>
            <a:endParaRPr lang="en-US" dirty="0"/>
          </a:p>
        </p:txBody>
      </p:sp>
      <p:pic>
        <p:nvPicPr>
          <p:cNvPr id="4" name="Picture 3" descr="back to the future.jpg"/>
          <p:cNvPicPr>
            <a:picLocks noChangeAspect="1"/>
          </p:cNvPicPr>
          <p:nvPr/>
        </p:nvPicPr>
        <p:blipFill>
          <a:blip r:embed="rId4">
            <a:alphaModFix amt="45000"/>
            <a:extLst>
              <a:ext uri="{28A0092B-C50C-407E-A947-70E740481C1C}">
                <a14:useLocalDpi xmlns:a14="http://schemas.microsoft.com/office/drawing/2010/main" val="0"/>
              </a:ext>
            </a:extLst>
          </a:blip>
          <a:stretch>
            <a:fillRect/>
          </a:stretch>
        </p:blipFill>
        <p:spPr>
          <a:xfrm>
            <a:off x="0" y="-1009281"/>
            <a:ext cx="11487094" cy="9846081"/>
          </a:xfrm>
          <a:prstGeom prst="rect">
            <a:avLst/>
          </a:prstGeom>
        </p:spPr>
      </p:pic>
    </p:spTree>
    <p:extLst>
      <p:ext uri="{BB962C8B-B14F-4D97-AF65-F5344CB8AC3E}">
        <p14:creationId xmlns:p14="http://schemas.microsoft.com/office/powerpoint/2010/main" val="42860662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2-30 at 8.46.11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1224744"/>
            <a:ext cx="7866094" cy="5633256"/>
          </a:xfrm>
        </p:spPr>
        <p:txBody>
          <a:bodyPr>
            <a:normAutofit/>
          </a:bodyPr>
          <a:lstStyle/>
          <a:p>
            <a:pPr marL="0" indent="0" algn="r">
              <a:buNone/>
            </a:pPr>
            <a:r>
              <a:rPr lang="en-U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In fact, </a:t>
            </a:r>
            <a:r>
              <a:rPr lang="en-US" sz="4000" b="1" dirty="0" err="1"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Gradle</a:t>
            </a:r>
            <a:r>
              <a:rPr lang="en-U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is just</a:t>
            </a:r>
          </a:p>
          <a:p>
            <a:pPr marL="0" indent="0" algn="r">
              <a:buNone/>
            </a:pPr>
            <a:r>
              <a:rPr lang="en-U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 </a:t>
            </a:r>
            <a:r>
              <a:rPr lang="en-US" sz="4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groovy </a:t>
            </a:r>
            <a:r>
              <a:rPr lang="en-US"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DSL </a:t>
            </a:r>
            <a:endParaRPr lang="en-US" sz="4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a:p>
            <a:pPr marL="0" indent="0" algn="r">
              <a:buNone/>
            </a:pPr>
            <a:r>
              <a:rPr lang="en-U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optimized </a:t>
            </a:r>
            <a:r>
              <a:rPr lang="en-U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for </a:t>
            </a:r>
            <a:endParaRPr lang="en-U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a:p>
            <a:pPr marL="0" indent="0" algn="r">
              <a:buNone/>
            </a:pPr>
            <a:r>
              <a:rPr lang="en-U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performing </a:t>
            </a:r>
            <a:r>
              <a:rPr lang="en-US"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builds </a:t>
            </a:r>
            <a:endParaRPr lang="en-US"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a:p>
            <a:pPr lvl="1" algn="r"/>
            <a:endParaRPr lang="en-US"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a:p>
            <a:pPr lvl="1" algn="r"/>
            <a:endParaRPr lang="en-US"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a:p>
            <a:pPr marL="457200" lvl="1" indent="0" algn="r">
              <a:buNone/>
            </a:pPr>
            <a:endParaRPr lang="en-US" dirty="0" smtClean="0">
              <a:ln w="10160">
                <a:solidFill>
                  <a:schemeClr val="accent1"/>
                </a:solidFill>
                <a:prstDash val="solid"/>
              </a:ln>
              <a:solidFill>
                <a:srgbClr val="FFFFFF"/>
              </a:solidFill>
              <a:effectLst>
                <a:outerShdw blurRad="38100" dist="32000" dir="5400000" algn="tl">
                  <a:srgbClr val="000000">
                    <a:alpha val="30000"/>
                  </a:srgbClr>
                </a:outerShdw>
              </a:effectLst>
            </a:endParaRPr>
          </a:p>
          <a:p>
            <a:pPr marL="457200" lvl="1" indent="0" algn="r">
              <a:buNone/>
            </a:pPr>
            <a:endParaRPr lang="en-US" dirty="0" smtClean="0">
              <a:ln w="10160">
                <a:solidFill>
                  <a:schemeClr val="accent1"/>
                </a:solidFill>
                <a:prstDash val="solid"/>
              </a:ln>
              <a:solidFill>
                <a:srgbClr val="FFFFFF"/>
              </a:solidFill>
              <a:effectLst>
                <a:outerShdw blurRad="38100" dist="32000" dir="5400000" algn="tl">
                  <a:srgbClr val="000000">
                    <a:alpha val="30000"/>
                  </a:srgbClr>
                </a:outerShdw>
              </a:effectLst>
            </a:endParaRPr>
          </a:p>
          <a:p>
            <a:pPr marL="457200" lvl="1" indent="0" algn="r">
              <a:buNone/>
            </a:pPr>
            <a:r>
              <a:rPr lang="en-US" dirty="0" smtClean="0">
                <a:ln w="10160">
                  <a:solidFill>
                    <a:schemeClr val="accent1"/>
                  </a:solidFill>
                  <a:prstDash val="solid"/>
                </a:ln>
                <a:effectLst>
                  <a:outerShdw blurRad="38100" dist="32000" dir="5400000" algn="tl">
                    <a:srgbClr val="000000">
                      <a:alpha val="30000"/>
                    </a:srgbClr>
                  </a:outerShdw>
                </a:effectLst>
              </a:rPr>
              <a:t>(Don’t </a:t>
            </a:r>
            <a:r>
              <a:rPr lang="en-US" dirty="0" smtClean="0">
                <a:ln w="10160">
                  <a:solidFill>
                    <a:schemeClr val="accent1"/>
                  </a:solidFill>
                  <a:prstDash val="solid"/>
                </a:ln>
                <a:effectLst>
                  <a:outerShdw blurRad="38100" dist="32000" dir="5400000" algn="tl">
                    <a:srgbClr val="000000">
                      <a:alpha val="30000"/>
                    </a:srgbClr>
                  </a:outerShdw>
                </a:effectLst>
              </a:rPr>
              <a:t>forget the </a:t>
            </a:r>
            <a:r>
              <a:rPr lang="en-US" dirty="0" smtClean="0">
                <a:ln w="10160">
                  <a:solidFill>
                    <a:schemeClr val="accent1"/>
                  </a:solidFill>
                  <a:prstDash val="solid"/>
                </a:ln>
                <a:effectLst>
                  <a:outerShdw blurRad="38100" dist="32000" dir="5400000" algn="tl">
                    <a:srgbClr val="000000">
                      <a:alpha val="30000"/>
                    </a:srgbClr>
                  </a:outerShdw>
                </a:effectLst>
              </a:rPr>
              <a:t>Rich object model!)</a:t>
            </a:r>
            <a:endParaRPr lang="en-US" dirty="0">
              <a:ln w="10160">
                <a:solidFill>
                  <a:schemeClr val="accent1"/>
                </a:solidFill>
                <a:prstDash val="solid"/>
              </a:ln>
              <a:effectLst>
                <a:outerShdw blurRad="38100" dist="32000" dir="5400000" algn="tl">
                  <a:srgbClr val="000000">
                    <a:alpha val="30000"/>
                  </a:srgbClr>
                </a:outerShdw>
              </a:effectLst>
            </a:endParaRPr>
          </a:p>
        </p:txBody>
      </p:sp>
    </p:spTree>
    <p:extLst>
      <p:ext uri="{BB962C8B-B14F-4D97-AF65-F5344CB8AC3E}">
        <p14:creationId xmlns:p14="http://schemas.microsoft.com/office/powerpoint/2010/main" val="82654534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droi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44" y="0"/>
            <a:ext cx="10478330" cy="7348465"/>
          </a:xfrm>
          <a:prstGeom prst="rect">
            <a:avLst/>
          </a:prstGeom>
        </p:spPr>
      </p:pic>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274638"/>
            <a:ext cx="8229600" cy="5851525"/>
          </a:xfrm>
        </p:spPr>
        <p:txBody>
          <a:bodyPr>
            <a:normAutofit/>
          </a:bodyPr>
          <a:lstStyle/>
          <a:p>
            <a:pPr marL="0" indent="0">
              <a:buNone/>
            </a:pPr>
            <a:r>
              <a:rPr lang="en-US" sz="2000" b="1" u="sng" dirty="0">
                <a:solidFill>
                  <a:srgbClr val="FFFFFF"/>
                </a:solidFill>
              </a:rPr>
              <a:t> http://www.gradleware.com/conferences/video-android039s-new-gradle-based-build-</a:t>
            </a:r>
            <a:r>
              <a:rPr lang="en-US" sz="2000" b="1" u="sng" dirty="0" smtClean="0">
                <a:solidFill>
                  <a:srgbClr val="FFFFFF"/>
                </a:solidFill>
              </a:rPr>
              <a:t>tool/</a:t>
            </a:r>
          </a:p>
          <a:p>
            <a:pPr marL="0" indent="0">
              <a:buNone/>
            </a:pPr>
            <a:endParaRPr lang="en-US" sz="2000" b="1" u="sng" dirty="0" smtClean="0">
              <a:solidFill>
                <a:srgbClr val="FFFFFF"/>
              </a:solidFill>
            </a:endParaRPr>
          </a:p>
          <a:p>
            <a:pPr marL="0" indent="0">
              <a:buNone/>
            </a:pPr>
            <a:r>
              <a:rPr lang="en-US" sz="2000" b="1" u="sng" dirty="0">
                <a:solidFill>
                  <a:srgbClr val="FFFFFF"/>
                </a:solidFill>
              </a:rPr>
              <a:t>http://www.gradleware.com/android/gradle-summit-2014-video-android-development-gradle</a:t>
            </a:r>
            <a:r>
              <a:rPr lang="en-US" sz="2000" b="1" u="sng" dirty="0" smtClean="0">
                <a:solidFill>
                  <a:srgbClr val="FFFFFF"/>
                </a:solidFill>
              </a:rPr>
              <a:t>/</a:t>
            </a:r>
          </a:p>
          <a:p>
            <a:pPr marL="0" indent="0">
              <a:buNone/>
            </a:pPr>
            <a:endParaRPr lang="en-US" sz="2000" dirty="0" smtClean="0">
              <a:solidFill>
                <a:srgbClr val="FFFFFF"/>
              </a:solidFill>
            </a:endParaRPr>
          </a:p>
        </p:txBody>
      </p:sp>
    </p:spTree>
    <p:extLst>
      <p:ext uri="{BB962C8B-B14F-4D97-AF65-F5344CB8AC3E}">
        <p14:creationId xmlns:p14="http://schemas.microsoft.com/office/powerpoint/2010/main" val="34591400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ill-444499_640.jpg"/>
          <p:cNvPicPr>
            <a:picLocks noChangeAspect="1"/>
          </p:cNvPicPr>
          <p:nvPr/>
        </p:nvPicPr>
        <p:blipFill>
          <a:blip r:embed="rId3">
            <a:alphaModFix amt="48000"/>
            <a:extLst>
              <a:ext uri="{28A0092B-C50C-407E-A947-70E740481C1C}">
                <a14:useLocalDpi xmlns:a14="http://schemas.microsoft.com/office/drawing/2010/main" val="0"/>
              </a:ext>
            </a:extLst>
          </a:blip>
          <a:stretch>
            <a:fillRect/>
          </a:stretch>
        </p:blipFill>
        <p:spPr>
          <a:xfrm>
            <a:off x="0" y="1"/>
            <a:ext cx="9144000" cy="7012988"/>
          </a:xfrm>
          <a:prstGeom prst="rect">
            <a:avLst/>
          </a:prstGeom>
        </p:spPr>
      </p:pic>
      <p:sp>
        <p:nvSpPr>
          <p:cNvPr id="2" name="Title 1"/>
          <p:cNvSpPr>
            <a:spLocks noGrp="1"/>
          </p:cNvSpPr>
          <p:nvPr>
            <p:ph type="title"/>
          </p:nvPr>
        </p:nvSpPr>
        <p:spPr>
          <a:xfrm>
            <a:off x="457200" y="1"/>
            <a:ext cx="8229600" cy="1122682"/>
          </a:xfrm>
        </p:spPr>
        <p:txBody>
          <a:bodyPr/>
          <a:lstStyle/>
          <a:p>
            <a:r>
              <a:rPr lang="en-US" dirty="0" smtClean="0"/>
              <a:t>Tooling</a:t>
            </a:r>
            <a:endParaRPr lang="en-US" dirty="0"/>
          </a:p>
        </p:txBody>
      </p:sp>
      <p:sp>
        <p:nvSpPr>
          <p:cNvPr id="3" name="Content Placeholder 2"/>
          <p:cNvSpPr>
            <a:spLocks noGrp="1"/>
          </p:cNvSpPr>
          <p:nvPr>
            <p:ph idx="1"/>
          </p:nvPr>
        </p:nvSpPr>
        <p:spPr/>
        <p:txBody>
          <a:bodyPr/>
          <a:lstStyle/>
          <a:p>
            <a:pPr marL="0" lvl="1" indent="0">
              <a:buNone/>
            </a:pPr>
            <a:r>
              <a:rPr lang="en-US" b="1" u="sng"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http://www.gradleware.com/conferences/video-tutorial-gradle-in-the-developer-tooling-ecosystem</a:t>
            </a:r>
            <a:endParaRPr lang="en-US" sz="4000" b="1"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a:p>
            <a:endParaRPr lang="en-US" b="1"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5035137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semblyline.jpg"/>
          <p:cNvPicPr>
            <a:picLocks noChangeAspect="1"/>
          </p:cNvPicPr>
          <p:nvPr/>
        </p:nvPicPr>
        <p:blipFill>
          <a:blip r:embed="rId3">
            <a:alphaModFix amt="47000"/>
            <a:extLst>
              <a:ext uri="{28A0092B-C50C-407E-A947-70E740481C1C}">
                <a14:useLocalDpi xmlns:a14="http://schemas.microsoft.com/office/drawing/2010/main" val="0"/>
              </a:ext>
            </a:extLst>
          </a:blip>
          <a:stretch>
            <a:fillRect/>
          </a:stretch>
        </p:blipFill>
        <p:spPr>
          <a:xfrm>
            <a:off x="0" y="-143669"/>
            <a:ext cx="9144000" cy="7143751"/>
          </a:xfrm>
          <a:prstGeom prst="rect">
            <a:avLst/>
          </a:prstGeom>
        </p:spPr>
      </p:pic>
      <p:sp>
        <p:nvSpPr>
          <p:cNvPr id="2" name="Title 1"/>
          <p:cNvSpPr>
            <a:spLocks noGrp="1"/>
          </p:cNvSpPr>
          <p:nvPr>
            <p:ph type="title"/>
          </p:nvPr>
        </p:nvSpPr>
        <p:spPr/>
        <p:txBody>
          <a:bodyPr/>
          <a:lstStyle/>
          <a:p>
            <a:r>
              <a:rPr lang="en-US" dirty="0" smtClean="0"/>
              <a:t>Build Pipeline with </a:t>
            </a:r>
            <a:r>
              <a:rPr lang="en-US" dirty="0" err="1" smtClean="0"/>
              <a:t>Gradle</a:t>
            </a:r>
            <a:endParaRPr lang="en-US" dirty="0"/>
          </a:p>
        </p:txBody>
      </p:sp>
      <p:sp>
        <p:nvSpPr>
          <p:cNvPr id="3" name="Content Placeholder 2"/>
          <p:cNvSpPr>
            <a:spLocks noGrp="1"/>
          </p:cNvSpPr>
          <p:nvPr>
            <p:ph idx="1"/>
          </p:nvPr>
        </p:nvSpPr>
        <p:spPr/>
        <p:txBody>
          <a:bodyPr/>
          <a:lstStyle/>
          <a:p>
            <a:pPr marL="0" lvl="1" indent="0">
              <a:buNone/>
            </a:pPr>
            <a:r>
              <a:rPr lang="en-US" u="sng" dirty="0">
                <a:hlinkClick r:id="rId4"/>
              </a:rPr>
              <a:t>http://www.infoq.com/presentations/cd-gradle-</a:t>
            </a:r>
            <a:r>
              <a:rPr lang="en-US" u="sng" dirty="0" smtClean="0">
                <a:hlinkClick r:id="rId4"/>
              </a:rPr>
              <a:t>jenkins</a:t>
            </a:r>
            <a:endParaRPr lang="en-US" u="sng" dirty="0" smtClean="0"/>
          </a:p>
          <a:p>
            <a:pPr marL="0" lvl="1" indent="0">
              <a:buNone/>
            </a:pPr>
            <a:endParaRPr lang="en-US" dirty="0" smtClean="0"/>
          </a:p>
          <a:p>
            <a:pPr marL="0" lvl="1" indent="0">
              <a:buNone/>
            </a:pPr>
            <a:r>
              <a:rPr lang="en-US" u="sng" dirty="0">
                <a:hlinkClick r:id="rId5"/>
              </a:rPr>
              <a:t>http://www.gradleware.com/video/web-application-deployments-gradle/</a:t>
            </a:r>
            <a:endParaRPr lang="en-US" sz="4000" dirty="0"/>
          </a:p>
          <a:p>
            <a:pPr marL="0" indent="0">
              <a:buNone/>
            </a:pPr>
            <a:endParaRPr lang="en-US" dirty="0"/>
          </a:p>
        </p:txBody>
      </p:sp>
    </p:spTree>
    <p:extLst>
      <p:ext uri="{BB962C8B-B14F-4D97-AF65-F5344CB8AC3E}">
        <p14:creationId xmlns:p14="http://schemas.microsoft.com/office/powerpoint/2010/main" val="420404338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50106"/>
          </a:xfrm>
        </p:spPr>
        <p:txBody>
          <a:bodyPr/>
          <a:lstStyle/>
          <a:p>
            <a:r>
              <a:rPr lang="en-US" dirty="0" smtClean="0"/>
              <a:t>Resources	</a:t>
            </a:r>
            <a:endParaRPr lang="en-US" dirty="0"/>
          </a:p>
        </p:txBody>
      </p:sp>
      <p:sp>
        <p:nvSpPr>
          <p:cNvPr id="3" name="Content Placeholder 2"/>
          <p:cNvSpPr>
            <a:spLocks noGrp="1"/>
          </p:cNvSpPr>
          <p:nvPr>
            <p:ph idx="1"/>
          </p:nvPr>
        </p:nvSpPr>
        <p:spPr>
          <a:xfrm>
            <a:off x="457200" y="1224745"/>
            <a:ext cx="8229600" cy="3254644"/>
          </a:xfrm>
        </p:spPr>
        <p:txBody>
          <a:bodyPr>
            <a:normAutofit fontScale="92500"/>
          </a:bodyPr>
          <a:lstStyle/>
          <a:p>
            <a:r>
              <a:rPr lang="en-US" dirty="0">
                <a:hlinkClick r:id="rId3"/>
              </a:rPr>
              <a:t>https://www.gradle.org/</a:t>
            </a:r>
            <a:r>
              <a:rPr lang="en-US" dirty="0" smtClean="0">
                <a:hlinkClick r:id="rId3"/>
              </a:rPr>
              <a:t>learn</a:t>
            </a:r>
            <a:endParaRPr lang="en-US" dirty="0">
              <a:hlinkClick r:id="rId3"/>
            </a:endParaRPr>
          </a:p>
          <a:p>
            <a:r>
              <a:rPr lang="en-US" dirty="0" smtClean="0">
                <a:hlinkClick r:id="rId3"/>
              </a:rPr>
              <a:t>http</a:t>
            </a:r>
            <a:r>
              <a:rPr lang="en-US" dirty="0">
                <a:hlinkClick r:id="rId3"/>
              </a:rPr>
              <a:t>://gradle.org/</a:t>
            </a:r>
            <a:r>
              <a:rPr lang="en-US" dirty="0" smtClean="0">
                <a:hlinkClick r:id="rId3"/>
              </a:rPr>
              <a:t>documentation</a:t>
            </a:r>
          </a:p>
          <a:p>
            <a:r>
              <a:rPr lang="en-US" dirty="0" smtClean="0">
                <a:hlinkClick r:id="rId3"/>
              </a:rPr>
              <a:t>http://fourms.gradle.org</a:t>
            </a:r>
            <a:endParaRPr lang="en-US" dirty="0">
              <a:hlinkClick r:id="rId3"/>
            </a:endParaRPr>
          </a:p>
          <a:p>
            <a:r>
              <a:rPr lang="en-US" dirty="0" smtClean="0">
                <a:hlinkClick r:id="rId3"/>
              </a:rPr>
              <a:t>http</a:t>
            </a:r>
            <a:r>
              <a:rPr lang="en-US" dirty="0">
                <a:hlinkClick r:id="rId3"/>
              </a:rPr>
              <a:t>://www.gradleware.com/video</a:t>
            </a:r>
            <a:r>
              <a:rPr lang="en-US" dirty="0" smtClean="0">
                <a:hlinkClick r:id="rId3"/>
              </a:rPr>
              <a:t>/</a:t>
            </a:r>
            <a:endParaRPr lang="en-US" dirty="0" smtClean="0"/>
          </a:p>
          <a:p>
            <a:r>
              <a:rPr lang="en-US" dirty="0" smtClean="0">
                <a:hlinkClick r:id="rId4"/>
              </a:rPr>
              <a:t>http:</a:t>
            </a:r>
            <a:r>
              <a:rPr lang="en-US" dirty="0">
                <a:hlinkClick r:id="rId4"/>
              </a:rPr>
              <a:t>//www.gradle.org/</a:t>
            </a:r>
            <a:r>
              <a:rPr lang="en-US" dirty="0" smtClean="0">
                <a:hlinkClick r:id="rId4"/>
              </a:rPr>
              <a:t>books</a:t>
            </a:r>
            <a:endParaRPr lang="en-US" dirty="0" smtClean="0"/>
          </a:p>
          <a:p>
            <a:pPr marL="342900" lvl="2" indent="-342900"/>
            <a:r>
              <a:rPr lang="en-US" dirty="0">
                <a:hlinkClick r:id="rId5"/>
              </a:rPr>
              <a:t>http://tools.android.com/tech-docs/new-build-system/user-guide</a:t>
            </a:r>
            <a:endParaRPr lang="en-US" dirty="0"/>
          </a:p>
          <a:p>
            <a:pPr marL="342900" lvl="2" indent="-342900"/>
            <a:endParaRPr lang="en-US" dirty="0"/>
          </a:p>
          <a:p>
            <a:endParaRPr lang="en-US" dirty="0" smtClean="0"/>
          </a:p>
          <a:p>
            <a:endParaRPr lang="en-US" dirty="0" smtClean="0"/>
          </a:p>
          <a:p>
            <a:endParaRPr lang="en-US" dirty="0"/>
          </a:p>
        </p:txBody>
      </p:sp>
      <p:pic>
        <p:nvPicPr>
          <p:cNvPr id="4" name="Picture 3" descr="gia_cov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8230" y="221702"/>
            <a:ext cx="1814023" cy="2261482"/>
          </a:xfrm>
          <a:prstGeom prst="rect">
            <a:avLst/>
          </a:prstGeom>
        </p:spPr>
      </p:pic>
      <p:pic>
        <p:nvPicPr>
          <p:cNvPr id="5" name="Picture 4" descr="gradle_logo_inline.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5694" y="4981577"/>
            <a:ext cx="4574502" cy="1257988"/>
          </a:xfrm>
          <a:prstGeom prst="rect">
            <a:avLst/>
          </a:prstGeom>
        </p:spPr>
      </p:pic>
      <p:pic>
        <p:nvPicPr>
          <p:cNvPr id="6" name="Picture 5" descr="Screen Shot 2015-01-03 at 5.07.4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184825"/>
            <a:ext cx="2743200" cy="850900"/>
          </a:xfrm>
          <a:prstGeom prst="rect">
            <a:avLst/>
          </a:prstGeom>
        </p:spPr>
      </p:pic>
      <p:pic>
        <p:nvPicPr>
          <p:cNvPr id="7" name="Picture 6" descr="Screen Shot 2015-01-04 at 9.39.27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057" y="4308937"/>
            <a:ext cx="3742080" cy="2683428"/>
          </a:xfrm>
          <a:prstGeom prst="rect">
            <a:avLst/>
          </a:prstGeom>
        </p:spPr>
      </p:pic>
    </p:spTree>
    <p:extLst>
      <p:ext uri="{BB962C8B-B14F-4D97-AF65-F5344CB8AC3E}">
        <p14:creationId xmlns:p14="http://schemas.microsoft.com/office/powerpoint/2010/main" val="356617896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VE_HOLT_by_BombtasticDynamo.jpg"/>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4888835" y="-680414"/>
            <a:ext cx="5090260" cy="7867280"/>
          </a:xfrm>
          <a:prstGeom prst="rect">
            <a:avLst/>
          </a:prstGeom>
        </p:spPr>
      </p:pic>
      <p:pic>
        <p:nvPicPr>
          <p:cNvPr id="3" name="Picture 2" descr="drive safely.jpg"/>
          <p:cNvPicPr>
            <a:picLocks noChangeAspect="1"/>
          </p:cNvPicPr>
          <p:nvPr/>
        </p:nvPicPr>
        <p:blipFill>
          <a:blip r:embed="rId3">
            <a:alphaModFix amt="23000"/>
            <a:extLst>
              <a:ext uri="{28A0092B-C50C-407E-A947-70E740481C1C}">
                <a14:useLocalDpi xmlns:a14="http://schemas.microsoft.com/office/drawing/2010/main" val="0"/>
              </a:ext>
            </a:extLst>
          </a:blip>
          <a:stretch>
            <a:fillRect/>
          </a:stretch>
        </p:blipFill>
        <p:spPr>
          <a:xfrm>
            <a:off x="-3209401" y="-207661"/>
            <a:ext cx="12543736" cy="9838621"/>
          </a:xfrm>
          <a:prstGeom prst="rect">
            <a:avLst/>
          </a:prstGeom>
        </p:spPr>
      </p:pic>
      <p:pic>
        <p:nvPicPr>
          <p:cNvPr id="5" name="Picture 4" descr="THANK-YOU1.jpg"/>
          <p:cNvPicPr>
            <a:picLocks noChangeAspect="1"/>
          </p:cNvPicPr>
          <p:nvPr/>
        </p:nvPicPr>
        <p:blipFill>
          <a:blip r:embed="rId4">
            <a:alphaModFix amt="31000"/>
            <a:extLst>
              <a:ext uri="{28A0092B-C50C-407E-A947-70E740481C1C}">
                <a14:useLocalDpi xmlns:a14="http://schemas.microsoft.com/office/drawing/2010/main" val="0"/>
              </a:ext>
            </a:extLst>
          </a:blip>
          <a:stretch>
            <a:fillRect/>
          </a:stretch>
        </p:blipFill>
        <p:spPr>
          <a:xfrm>
            <a:off x="0" y="176"/>
            <a:ext cx="4888850" cy="3100187"/>
          </a:xfrm>
          <a:prstGeom prst="rect">
            <a:avLst/>
          </a:prstGeom>
        </p:spPr>
      </p:pic>
    </p:spTree>
    <p:extLst>
      <p:ext uri="{BB962C8B-B14F-4D97-AF65-F5344CB8AC3E}">
        <p14:creationId xmlns:p14="http://schemas.microsoft.com/office/powerpoint/2010/main" val="35400744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14" name="Content Placeholder 13"/>
          <p:cNvSpPr>
            <a:spLocks noGrp="1"/>
          </p:cNvSpPr>
          <p:nvPr>
            <p:ph idx="1"/>
          </p:nvPr>
        </p:nvSpPr>
        <p:spPr>
          <a:xfrm>
            <a:off x="457200" y="975260"/>
            <a:ext cx="8229600" cy="5150904"/>
          </a:xfrm>
        </p:spPr>
        <p:txBody>
          <a:bodyPr/>
          <a:lstStyle/>
          <a:p>
            <a:pPr marL="0" indent="0" algn="ctr">
              <a:buNone/>
            </a:pPr>
            <a:r>
              <a:rPr lang="en-US" dirty="0" smtClean="0"/>
              <a:t>  Directed </a:t>
            </a:r>
            <a:r>
              <a:rPr lang="en-US" dirty="0" smtClean="0"/>
              <a:t>Acyclic Graph of Tasks</a:t>
            </a:r>
            <a:endParaRPr lang="en-US" dirty="0"/>
          </a:p>
        </p:txBody>
      </p:sp>
      <p:pic>
        <p:nvPicPr>
          <p:cNvPr id="15" name="Picture 14"/>
          <p:cNvPicPr/>
          <p:nvPr/>
        </p:nvPicPr>
        <p:blipFill>
          <a:blip r:embed="rId3">
            <a:extLst>
              <a:ext uri="{28A0092B-C50C-407E-A947-70E740481C1C}">
                <a14:useLocalDpi xmlns:a14="http://schemas.microsoft.com/office/drawing/2010/main" val="0"/>
              </a:ext>
            </a:extLst>
          </a:blip>
          <a:stretch>
            <a:fillRect/>
          </a:stretch>
        </p:blipFill>
        <p:spPr>
          <a:xfrm>
            <a:off x="2039247" y="2222987"/>
            <a:ext cx="5751083" cy="3903176"/>
          </a:xfrm>
          <a:prstGeom prst="rect">
            <a:avLst/>
          </a:prstGeom>
        </p:spPr>
      </p:pic>
      <p:pic>
        <p:nvPicPr>
          <p:cNvPr id="3" name="Picture 2" descr="da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723227" y="2627313"/>
            <a:ext cx="5524500" cy="1473200"/>
          </a:xfrm>
          <a:prstGeom prst="rect">
            <a:avLst/>
          </a:prstGeom>
        </p:spPr>
      </p:pic>
    </p:spTree>
    <p:extLst>
      <p:ext uri="{BB962C8B-B14F-4D97-AF65-F5344CB8AC3E}">
        <p14:creationId xmlns:p14="http://schemas.microsoft.com/office/powerpoint/2010/main" val="7216213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770015203_e148607973_o.png"/>
          <p:cNvPicPr>
            <a:picLocks noChangeAspect="1"/>
          </p:cNvPicPr>
          <p:nvPr/>
        </p:nvPicPr>
        <p:blipFill>
          <a:blip r:embed="rId3">
            <a:alphaModFix amt="54000"/>
            <a:extLst>
              <a:ext uri="{28A0092B-C50C-407E-A947-70E740481C1C}">
                <a14:useLocalDpi xmlns:a14="http://schemas.microsoft.com/office/drawing/2010/main" val="0"/>
              </a:ext>
            </a:extLst>
          </a:blip>
          <a:stretch>
            <a:fillRect/>
          </a:stretch>
        </p:blipFill>
        <p:spPr>
          <a:xfrm>
            <a:off x="0" y="-102063"/>
            <a:ext cx="9144000" cy="7076299"/>
          </a:xfrm>
          <a:prstGeom prst="rect">
            <a:avLst/>
          </a:prstGeom>
        </p:spPr>
      </p:pic>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normAutofit/>
          </a:bodyPr>
          <a:lstStyle/>
          <a:p>
            <a:pPr marL="0" indent="0" algn="ctr">
              <a:buNone/>
            </a:pPr>
            <a:r>
              <a:rPr lang="en-US" sz="5400" dirty="0" smtClean="0"/>
              <a:t>Project </a:t>
            </a:r>
            <a:r>
              <a:rPr lang="en-US" sz="5400" dirty="0" smtClean="0">
                <a:sym typeface="Wingdings"/>
              </a:rPr>
              <a:t></a:t>
            </a:r>
            <a:r>
              <a:rPr lang="en-US" sz="5400" dirty="0" err="1" smtClean="0">
                <a:sym typeface="Wingdings"/>
              </a:rPr>
              <a:t>build.gradle</a:t>
            </a:r>
            <a:endParaRPr lang="en-US" sz="5400" dirty="0" smtClean="0">
              <a:sym typeface="Wingdings"/>
            </a:endParaRPr>
          </a:p>
          <a:p>
            <a:pPr algn="ctr"/>
            <a:endParaRPr lang="en-US" sz="5400" dirty="0"/>
          </a:p>
        </p:txBody>
      </p:sp>
    </p:spTree>
    <p:extLst>
      <p:ext uri="{BB962C8B-B14F-4D97-AF65-F5344CB8AC3E}">
        <p14:creationId xmlns:p14="http://schemas.microsoft.com/office/powerpoint/2010/main" val="14425916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13377</TotalTime>
  <Words>6764</Words>
  <Application>Microsoft Macintosh PowerPoint</Application>
  <PresentationFormat>On-screen Show (4:3)</PresentationFormat>
  <Paragraphs>946</Paragraphs>
  <Slides>74</Slides>
  <Notes>71</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Getting Good at Gradle</vt:lpstr>
      <vt:lpstr>PowerPoint Presentation</vt:lpstr>
      <vt:lpstr>Agenda</vt:lpstr>
      <vt:lpstr>Why Gradle?</vt:lpstr>
      <vt:lpstr> </vt:lpstr>
      <vt:lpstr>A Gradle build file IS a groovy program.</vt:lpstr>
      <vt:lpstr> </vt:lpstr>
      <vt:lpstr> </vt:lpstr>
      <vt:lpstr> </vt:lpstr>
      <vt:lpstr>PowerPoint Presentation</vt:lpstr>
      <vt:lpstr> </vt:lpstr>
      <vt:lpstr> </vt:lpstr>
      <vt:lpstr>PowerPoint Presentation</vt:lpstr>
      <vt:lpstr>PowerPoint Presentation</vt:lpstr>
      <vt:lpstr>Multi Project DRY</vt:lpstr>
      <vt:lpstr>Lets talk properties</vt:lpstr>
      <vt:lpstr>Do what I mean!  Plugins and Declarative Builds  </vt:lpstr>
      <vt:lpstr>Java plugin task graph</vt:lpstr>
      <vt:lpstr>Android Plugin</vt:lpstr>
      <vt:lpstr>Dependency Management</vt:lpstr>
      <vt:lpstr>Repositories </vt:lpstr>
      <vt:lpstr>PowerPoint Presentation</vt:lpstr>
      <vt:lpstr>Configurations (aka scopes)</vt:lpstr>
      <vt:lpstr>Packaging</vt:lpstr>
      <vt:lpstr>Publishing </vt:lpstr>
      <vt:lpstr>Lazy file collections </vt:lpstr>
      <vt:lpstr>Lifecycle </vt:lpstr>
      <vt:lpstr> http://www.gradle.org/documentation </vt:lpstr>
      <vt:lpstr>PowerPoint Presentation</vt:lpstr>
      <vt:lpstr>Configurations revisited</vt:lpstr>
      <vt:lpstr>buildscript code block</vt:lpstr>
      <vt:lpstr>Lets get declarative</vt:lpstr>
      <vt:lpstr>Lets get declarative</vt:lpstr>
      <vt:lpstr>Writing a custom task is  simple!</vt:lpstr>
      <vt:lpstr>Lets make a plugin</vt:lpstr>
      <vt:lpstr>the gradle daemon - our speedy friend</vt:lpstr>
      <vt:lpstr>Lazy File collections</vt:lpstr>
      <vt:lpstr>Lazy File Collections </vt:lpstr>
      <vt:lpstr>Maven/Ant integration</vt:lpstr>
      <vt:lpstr>Cache </vt:lpstr>
      <vt:lpstr>The Gradle Wrapper</vt:lpstr>
      <vt:lpstr>Init Scripts</vt:lpstr>
      <vt:lpstr>Task ordering</vt:lpstr>
      <vt:lpstr>Configuration on Demand</vt:lpstr>
      <vt:lpstr>Parallel Builds and decoupled projects</vt:lpstr>
      <vt:lpstr>Deeper on Plugins   </vt:lpstr>
      <vt:lpstr>Gradle Plugin Portal </vt:lpstr>
      <vt:lpstr>New Plugin Syntax</vt:lpstr>
      <vt:lpstr>Plugin plugins plugins…</vt:lpstr>
      <vt:lpstr>Plugin plugins plugins…</vt:lpstr>
      <vt:lpstr>Netflix Build Language (NEBULA)</vt:lpstr>
      <vt:lpstr>“Good Thoughts” </vt:lpstr>
      <vt:lpstr> </vt:lpstr>
      <vt:lpstr> </vt:lpstr>
      <vt:lpstr> </vt:lpstr>
      <vt:lpstr>Dependency Management Revisited</vt:lpstr>
      <vt:lpstr>Exclude transitive dependencies you do not want</vt:lpstr>
      <vt:lpstr>Understand ResolutionStrategy</vt:lpstr>
      <vt:lpstr>Dynamic and Changing Versions</vt:lpstr>
      <vt:lpstr>DRY dependencies</vt:lpstr>
      <vt:lpstr>Use the power of groovy</vt:lpstr>
      <vt:lpstr>Consider ‘Helper’ methods to be more maintainable and more declarative</vt:lpstr>
      <vt:lpstr> </vt:lpstr>
      <vt:lpstr>Fail Fast</vt:lpstr>
      <vt:lpstr>Understand your Gradle Objects</vt:lpstr>
      <vt:lpstr>Optimize builds for</vt:lpstr>
      <vt:lpstr>Understanding Your Project</vt:lpstr>
      <vt:lpstr>More command line-isms</vt:lpstr>
      <vt:lpstr>Gradle in the Future </vt:lpstr>
      <vt:lpstr> </vt:lpstr>
      <vt:lpstr>Tooling</vt:lpstr>
      <vt:lpstr>Build Pipeline with Gradle</vt:lpstr>
      <vt:lpstr>Resources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Good at Gradle</dc:title>
  <dc:creator>davisb</dc:creator>
  <cp:lastModifiedBy>davisb</cp:lastModifiedBy>
  <cp:revision>241</cp:revision>
  <dcterms:created xsi:type="dcterms:W3CDTF">2014-12-26T20:17:33Z</dcterms:created>
  <dcterms:modified xsi:type="dcterms:W3CDTF">2015-01-08T17:44:17Z</dcterms:modified>
</cp:coreProperties>
</file>